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9" r:id="rId1"/>
  </p:sldMasterIdLst>
  <p:notesMasterIdLst>
    <p:notesMasterId r:id="rId50"/>
  </p:notesMasterIdLst>
  <p:sldIdLst>
    <p:sldId id="359" r:id="rId2"/>
    <p:sldId id="365" r:id="rId3"/>
    <p:sldId id="360" r:id="rId4"/>
    <p:sldId id="361" r:id="rId5"/>
    <p:sldId id="298" r:id="rId6"/>
    <p:sldId id="369" r:id="rId7"/>
    <p:sldId id="345" r:id="rId8"/>
    <p:sldId id="329" r:id="rId9"/>
    <p:sldId id="344" r:id="rId10"/>
    <p:sldId id="351" r:id="rId11"/>
    <p:sldId id="352" r:id="rId12"/>
    <p:sldId id="366" r:id="rId13"/>
    <p:sldId id="367" r:id="rId14"/>
    <p:sldId id="356" r:id="rId15"/>
    <p:sldId id="321" r:id="rId16"/>
    <p:sldId id="322" r:id="rId17"/>
    <p:sldId id="330" r:id="rId18"/>
    <p:sldId id="338" r:id="rId19"/>
    <p:sldId id="309" r:id="rId20"/>
    <p:sldId id="368" r:id="rId21"/>
    <p:sldId id="373" r:id="rId22"/>
    <p:sldId id="328" r:id="rId23"/>
    <p:sldId id="307" r:id="rId24"/>
    <p:sldId id="306" r:id="rId25"/>
    <p:sldId id="370" r:id="rId26"/>
    <p:sldId id="371" r:id="rId27"/>
    <p:sldId id="372" r:id="rId28"/>
    <p:sldId id="310" r:id="rId29"/>
    <p:sldId id="323" r:id="rId30"/>
    <p:sldId id="324" r:id="rId31"/>
    <p:sldId id="311" r:id="rId32"/>
    <p:sldId id="312" r:id="rId33"/>
    <p:sldId id="326" r:id="rId34"/>
    <p:sldId id="325" r:id="rId35"/>
    <p:sldId id="319" r:id="rId36"/>
    <p:sldId id="327" r:id="rId37"/>
    <p:sldId id="341" r:id="rId38"/>
    <p:sldId id="342" r:id="rId39"/>
    <p:sldId id="336" r:id="rId40"/>
    <p:sldId id="343" r:id="rId41"/>
    <p:sldId id="374" r:id="rId42"/>
    <p:sldId id="347" r:id="rId43"/>
    <p:sldId id="354" r:id="rId44"/>
    <p:sldId id="260" r:id="rId45"/>
    <p:sldId id="358" r:id="rId46"/>
    <p:sldId id="362" r:id="rId47"/>
    <p:sldId id="363" r:id="rId48"/>
    <p:sldId id="350" r:id="rId4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333300"/>
    <a:srgbClr val="006600"/>
    <a:srgbClr val="660066"/>
    <a:srgbClr val="663300"/>
    <a:srgbClr val="003399"/>
    <a:srgbClr val="184690"/>
    <a:srgbClr val="C33913"/>
    <a:srgbClr val="A53010"/>
    <a:srgbClr val="8B50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581" autoAdjust="0"/>
  </p:normalViewPr>
  <p:slideViewPr>
    <p:cSldViewPr>
      <p:cViewPr varScale="1">
        <p:scale>
          <a:sx n="110" d="100"/>
          <a:sy n="110" d="100"/>
        </p:scale>
        <p:origin x="164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8EE14A6-9D87-44D7-8BB1-DB4526D7C74E}" type="datetimeFigureOut">
              <a:rPr lang="ru-RU"/>
              <a:pPr>
                <a:defRPr/>
              </a:pPr>
              <a:t>20.03.2019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AFBCB88F-1D0B-4BDB-A869-2AD472E0A7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6964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7C597D9-6C0D-4220-9068-EDD04AE68191}" type="slidenum">
              <a:rPr lang="ru-RU" smtClean="0"/>
              <a:pPr/>
              <a:t>22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290230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/>
          <p:cNvSpPr>
            <a:spLocks/>
          </p:cNvSpPr>
          <p:nvPr/>
        </p:nvSpPr>
        <p:spPr bwMode="auto">
          <a:xfrm>
            <a:off x="-31750" y="4321175"/>
            <a:ext cx="1395413" cy="781050"/>
          </a:xfrm>
          <a:custGeom>
            <a:avLst/>
            <a:gdLst/>
            <a:ahLst/>
            <a:cxnLst>
              <a:cxn ang="0">
                <a:pos x="5799" y="10000"/>
              </a:cxn>
              <a:cxn ang="0">
                <a:pos x="5961" y="9880"/>
              </a:cxn>
              <a:cxn ang="0">
                <a:pos x="5988" y="9820"/>
              </a:cxn>
              <a:cxn ang="0">
                <a:pos x="8042" y="5260"/>
              </a:cxn>
              <a:cxn ang="0">
                <a:pos x="8042" y="4721"/>
              </a:cxn>
              <a:cxn ang="0">
                <a:pos x="5988" y="221"/>
              </a:cxn>
              <a:cxn ang="0">
                <a:pos x="5961" y="160"/>
              </a:cxn>
              <a:cxn ang="0">
                <a:pos x="5799" y="41"/>
              </a:cxn>
              <a:cxn ang="0">
                <a:pos x="18" y="0"/>
              </a:cxn>
              <a:cxn ang="0">
                <a:pos x="0" y="9991"/>
              </a:cxn>
              <a:cxn ang="0">
                <a:pos x="5799" y="10000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6E3169-E012-43C9-ADB8-0435C8F5F37A}" type="datetimeFigureOut">
              <a:rPr lang="ru-RU"/>
              <a:pPr>
                <a:defRPr/>
              </a:pPr>
              <a:t>20.03.2019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863" y="4529138"/>
            <a:ext cx="584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86E447-9CC1-4D73-8FC3-7BAA2ADFFC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2FA315-C61F-4D58-93FE-AC8EDF0573A9}" type="datetimeFigureOut">
              <a:rPr lang="ru-RU"/>
              <a:pPr>
                <a:defRPr/>
              </a:pPr>
              <a:t>20.03.2019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78B86E-8841-4FF6-A60D-24B344EFD1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TextBox 13"/>
          <p:cNvSpPr txBox="1"/>
          <p:nvPr/>
        </p:nvSpPr>
        <p:spPr>
          <a:xfrm>
            <a:off x="1808163" y="647700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</a:rPr>
              <a:t>“</a:t>
            </a:r>
          </a:p>
        </p:txBody>
      </p:sp>
      <p:sp>
        <p:nvSpPr>
          <p:cNvPr id="7" name="TextBox 14"/>
          <p:cNvSpPr txBox="1"/>
          <p:nvPr/>
        </p:nvSpPr>
        <p:spPr>
          <a:xfrm>
            <a:off x="8169275" y="290512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425FFD-87B9-4DE2-A725-5EF3D98A5C1E}" type="datetimeFigureOut">
              <a:rPr lang="ru-RU"/>
              <a:pPr>
                <a:defRPr/>
              </a:pPr>
              <a:t>20.03.2019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DE67A-FC92-4244-BC70-C134DDCA8D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14B5D0-E9A5-41B6-A7B1-D3E076AB42DB}" type="datetimeFigureOut">
              <a:rPr lang="ru-RU"/>
              <a:pPr>
                <a:defRPr/>
              </a:pPr>
              <a:t>20.03.2019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04617B-000C-4E70-8078-C6A43A4BD9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TextBox 10"/>
          <p:cNvSpPr txBox="1"/>
          <p:nvPr/>
        </p:nvSpPr>
        <p:spPr>
          <a:xfrm>
            <a:off x="1808163" y="647700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</a:rPr>
              <a:t>“</a:t>
            </a:r>
          </a:p>
        </p:txBody>
      </p:sp>
      <p:sp>
        <p:nvSpPr>
          <p:cNvPr id="7" name="TextBox 11"/>
          <p:cNvSpPr txBox="1"/>
          <p:nvPr/>
        </p:nvSpPr>
        <p:spPr>
          <a:xfrm>
            <a:off x="8169275" y="290512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</a:rPr>
              <a:t>”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4060E7-0F91-41A8-BDC2-760041477CDE}" type="datetimeFigureOut">
              <a:rPr lang="ru-RU"/>
              <a:pPr>
                <a:defRPr/>
              </a:pPr>
              <a:t>20.03.2019</a:t>
            </a:fld>
            <a:endParaRPr 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906D3D-3219-49A4-8E54-BD08D3AB0F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41B56B-E5A0-481E-BFA6-75A9ED57941F}" type="datetimeFigureOut">
              <a:rPr lang="ru-RU"/>
              <a:pPr>
                <a:defRPr/>
              </a:pPr>
              <a:t>20.03.2019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6A210F-EF84-4730-89CD-9EBABC6089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9FF778-2A5A-43F3-8B3B-D92A1E4817CC}" type="datetimeFigureOut">
              <a:rPr lang="ru-RU"/>
              <a:pPr>
                <a:defRPr/>
              </a:pPr>
              <a:t>20.03.2019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E13FDE-F455-4B7F-BC08-FF010BDA27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F0593-1E91-462D-A2D7-17C1BD084B7B}" type="datetimeFigureOut">
              <a:rPr lang="ru-RU"/>
              <a:pPr>
                <a:defRPr/>
              </a:pPr>
              <a:t>20.03.2019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D1B62-05B0-4DDC-90CF-83C84678F7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ECEEB-3430-4DFD-A0ED-C208FB0B7BF2}" type="datetimeFigureOut">
              <a:rPr lang="ru-RU"/>
              <a:pPr>
                <a:defRPr/>
              </a:pPr>
              <a:t>20.03.2019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FEB2A-563E-4704-8746-11D008BE60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73E811-DBE0-40AA-BB09-E85034D80F03}" type="datetimeFigureOut">
              <a:rPr lang="ru-RU"/>
              <a:pPr>
                <a:defRPr/>
              </a:pPr>
              <a:t>20.03.2019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04D6FB-A0D7-466F-AD3F-C65C9ED9B6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3D54C-B5D5-4B0B-AFCA-FBF82E97B809}" type="datetimeFigureOut">
              <a:rPr lang="ru-RU"/>
              <a:pPr>
                <a:defRPr/>
              </a:pPr>
              <a:t>20.03.2019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FC0C82-8A17-4AD3-BFCF-05DCE42A1C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B33B6-F6FC-4625-A7EC-B676F00262B2}" type="datetimeFigureOut">
              <a:rPr lang="ru-RU"/>
              <a:pPr>
                <a:defRPr/>
              </a:pPr>
              <a:t>20.03.2019</a:t>
            </a:fld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996CE3-057F-4132-8DE4-0D18B67BA3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78139-A341-4DA5-9C19-82712518A66C}" type="datetimeFigureOut">
              <a:rPr lang="ru-RU"/>
              <a:pPr>
                <a:defRPr/>
              </a:pPr>
              <a:t>20.03.2019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07B7FA-823D-4DF5-824F-43A07FD07C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B8758-56EC-4AAE-97E9-DD443606BA4B}" type="datetimeFigureOut">
              <a:rPr lang="ru-RU"/>
              <a:pPr>
                <a:defRPr/>
              </a:pPr>
              <a:t>20.03.2019</a:t>
            </a:fld>
            <a:endParaRPr lang="ru-RU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FB0CCE-91D4-4DB4-AFDA-7B9F48C361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99F12-967D-47A9-BC3F-B3D669AB21EE}" type="datetimeFigureOut">
              <a:rPr lang="ru-RU"/>
              <a:pPr>
                <a:defRPr/>
              </a:pPr>
              <a:t>20.03.2019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A8517-B998-4B62-9FC4-3EFD3008DB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F6A12-5AD5-413B-9A3B-C5919AD1D5FC}" type="datetimeFigureOut">
              <a:rPr lang="ru-RU"/>
              <a:pPr>
                <a:defRPr/>
              </a:pPr>
              <a:t>20.03.2019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CC9F3E-251A-4EC4-B1CA-8FDBFAFE4C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35"/>
          <p:cNvGrpSpPr>
            <a:grpSpLocks/>
          </p:cNvGrpSpPr>
          <p:nvPr/>
        </p:nvGrpSpPr>
        <p:grpSpPr bwMode="auto">
          <a:xfrm>
            <a:off x="0" y="228600"/>
            <a:ext cx="198120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/>
            </p:cNvSpPr>
            <p:nvPr/>
          </p:nvSpPr>
          <p:spPr bwMode="auto">
            <a:xfrm>
              <a:off x="2487613" y="2284222"/>
              <a:ext cx="85633" cy="534098"/>
            </a:xfrm>
            <a:custGeom>
              <a:avLst/>
              <a:gdLst>
                <a:gd name="T0" fmla="*/ 0 w 22"/>
                <a:gd name="T1" fmla="*/ 0 h 136"/>
                <a:gd name="T2" fmla="*/ 22 w 22"/>
                <a:gd name="T3" fmla="*/ 136 h 136"/>
              </a:gdLst>
              <a:ahLst/>
              <a:cxnLst>
                <a:cxn ang="0">
                  <a:pos x="22" y="136"/>
                </a:cxn>
                <a:cxn ang="0">
                  <a:pos x="17" y="80"/>
                </a:cxn>
                <a:cxn ang="0">
                  <a:pos x="0" y="0"/>
                </a:cxn>
                <a:cxn ang="0">
                  <a:pos x="0" y="35"/>
                </a:cxn>
                <a:cxn ang="0">
                  <a:pos x="20" y="124"/>
                </a:cxn>
                <a:cxn ang="0">
                  <a:pos x="22" y="136"/>
                </a:cxn>
              </a:cxnLst>
              <a:rect l="T0" t="T1" r="T2" b="T3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7" name="Freeform 12"/>
            <p:cNvSpPr>
              <a:spLocks/>
            </p:cNvSpPr>
            <p:nvPr/>
          </p:nvSpPr>
          <p:spPr bwMode="auto">
            <a:xfrm>
              <a:off x="2596601" y="2779108"/>
              <a:ext cx="550779" cy="1978191"/>
            </a:xfrm>
            <a:custGeom>
              <a:avLst/>
              <a:gdLst>
                <a:gd name="T0" fmla="*/ 0 w 140"/>
                <a:gd name="T1" fmla="*/ 0 h 504"/>
                <a:gd name="T2" fmla="*/ 140 w 140"/>
                <a:gd name="T3" fmla="*/ 504 h 504"/>
              </a:gdLst>
              <a:ahLst/>
              <a:cxnLst>
                <a:cxn ang="0">
                  <a:pos x="86" y="350"/>
                </a:cxn>
                <a:cxn ang="0">
                  <a:pos x="139" y="504"/>
                </a:cxn>
                <a:cxn ang="0">
                  <a:pos x="140" y="478"/>
                </a:cxn>
                <a:cxn ang="0">
                  <a:pos x="95" y="347"/>
                </a:cxn>
                <a:cxn ang="0">
                  <a:pos x="0" y="0"/>
                </a:cxn>
                <a:cxn ang="0">
                  <a:pos x="6" y="61"/>
                </a:cxn>
                <a:cxn ang="0">
                  <a:pos x="86" y="350"/>
                </a:cxn>
              </a:cxnLst>
              <a:rect l="T0" t="T1" r="T2" b="T3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8" name="Freeform 13"/>
            <p:cNvSpPr>
              <a:spLocks/>
            </p:cNvSpPr>
            <p:nvPr/>
          </p:nvSpPr>
          <p:spPr bwMode="auto">
            <a:xfrm>
              <a:off x="3174627" y="4730255"/>
              <a:ext cx="519639" cy="1210171"/>
            </a:xfrm>
            <a:custGeom>
              <a:avLst/>
              <a:gdLst>
                <a:gd name="T0" fmla="*/ 0 w 132"/>
                <a:gd name="T1" fmla="*/ 0 h 308"/>
                <a:gd name="T2" fmla="*/ 132 w 132"/>
                <a:gd name="T3" fmla="*/ 308 h 308"/>
              </a:gdLst>
              <a:ahLst/>
              <a:cxnLst>
                <a:cxn ang="0">
                  <a:pos x="8" y="22"/>
                </a:cxn>
                <a:cxn ang="0">
                  <a:pos x="0" y="0"/>
                </a:cxn>
                <a:cxn ang="0">
                  <a:pos x="0" y="29"/>
                </a:cxn>
                <a:cxn ang="0">
                  <a:pos x="68" y="194"/>
                </a:cxn>
                <a:cxn ang="0">
                  <a:pos x="123" y="308"/>
                </a:cxn>
                <a:cxn ang="0">
                  <a:pos x="132" y="308"/>
                </a:cxn>
                <a:cxn ang="0">
                  <a:pos x="77" y="190"/>
                </a:cxn>
                <a:cxn ang="0">
                  <a:pos x="8" y="22"/>
                </a:cxn>
              </a:cxnLst>
              <a:rect l="T0" t="T1" r="T2" b="T3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9" name="Freeform 14"/>
            <p:cNvSpPr>
              <a:spLocks/>
            </p:cNvSpPr>
            <p:nvPr/>
          </p:nvSpPr>
          <p:spPr bwMode="auto">
            <a:xfrm>
              <a:off x="3305023" y="5630785"/>
              <a:ext cx="145967" cy="309641"/>
            </a:xfrm>
            <a:custGeom>
              <a:avLst/>
              <a:gdLst>
                <a:gd name="T0" fmla="*/ 0 w 37"/>
                <a:gd name="T1" fmla="*/ 0 h 79"/>
                <a:gd name="T2" fmla="*/ 37 w 37"/>
                <a:gd name="T3" fmla="*/ 79 h 79"/>
              </a:gdLst>
              <a:ahLst/>
              <a:cxnLst>
                <a:cxn ang="0">
                  <a:pos x="28" y="79"/>
                </a:cxn>
                <a:cxn ang="0">
                  <a:pos x="37" y="79"/>
                </a:cxn>
                <a:cxn ang="0">
                  <a:pos x="0" y="0"/>
                </a:cxn>
                <a:cxn ang="0">
                  <a:pos x="28" y="79"/>
                </a:cxn>
              </a:cxnLst>
              <a:rect l="T0" t="T1" r="T2" b="T3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0" name="Freeform 15"/>
            <p:cNvSpPr>
              <a:spLocks/>
            </p:cNvSpPr>
            <p:nvPr/>
          </p:nvSpPr>
          <p:spPr bwMode="auto">
            <a:xfrm>
              <a:off x="2573246" y="2818321"/>
              <a:ext cx="700637" cy="2834099"/>
            </a:xfrm>
            <a:custGeom>
              <a:avLst/>
              <a:gdLst>
                <a:gd name="T0" fmla="*/ 0 w 178"/>
                <a:gd name="T1" fmla="*/ 0 h 722"/>
                <a:gd name="T2" fmla="*/ 178 w 178"/>
                <a:gd name="T3" fmla="*/ 722 h 722"/>
              </a:gdLst>
              <a:ahLst/>
              <a:cxnLst>
                <a:cxn ang="0">
                  <a:pos x="162" y="660"/>
                </a:cxn>
                <a:cxn ang="0">
                  <a:pos x="116" y="534"/>
                </a:cxn>
                <a:cxn ang="0">
                  <a:pos x="40" y="236"/>
                </a:cxn>
                <a:cxn ang="0">
                  <a:pos x="12" y="51"/>
                </a:cxn>
                <a:cxn ang="0">
                  <a:pos x="0" y="0"/>
                </a:cxn>
                <a:cxn ang="0">
                  <a:pos x="33" y="237"/>
                </a:cxn>
                <a:cxn ang="0">
                  <a:pos x="107" y="537"/>
                </a:cxn>
                <a:cxn ang="0">
                  <a:pos x="160" y="681"/>
                </a:cxn>
                <a:cxn ang="0">
                  <a:pos x="178" y="722"/>
                </a:cxn>
                <a:cxn ang="0">
                  <a:pos x="174" y="708"/>
                </a:cxn>
                <a:cxn ang="0">
                  <a:pos x="162" y="660"/>
                </a:cxn>
              </a:cxnLst>
              <a:rect l="T0" t="T1" r="T2" b="T3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1" name="Freeform 16"/>
            <p:cNvSpPr>
              <a:spLocks/>
            </p:cNvSpPr>
            <p:nvPr/>
          </p:nvSpPr>
          <p:spPr bwMode="auto">
            <a:xfrm>
              <a:off x="2507075" y="285750"/>
              <a:ext cx="89526" cy="2493358"/>
            </a:xfrm>
            <a:custGeom>
              <a:avLst/>
              <a:gdLst>
                <a:gd name="T0" fmla="*/ 0 w 23"/>
                <a:gd name="T1" fmla="*/ 0 h 635"/>
                <a:gd name="T2" fmla="*/ 23 w 23"/>
                <a:gd name="T3" fmla="*/ 635 h 635"/>
              </a:gdLst>
              <a:ahLst/>
              <a:cxnLst>
                <a:cxn ang="0">
                  <a:pos x="11" y="577"/>
                </a:cxn>
                <a:cxn ang="0">
                  <a:pos x="12" y="589"/>
                </a:cxn>
                <a:cxn ang="0">
                  <a:pos x="22" y="632"/>
                </a:cxn>
                <a:cxn ang="0">
                  <a:pos x="23" y="635"/>
                </a:cxn>
                <a:cxn ang="0">
                  <a:pos x="17" y="576"/>
                </a:cxn>
                <a:cxn ang="0">
                  <a:pos x="5" y="269"/>
                </a:cxn>
                <a:cxn ang="0">
                  <a:pos x="15" y="0"/>
                </a:cxn>
                <a:cxn ang="0">
                  <a:pos x="12" y="0"/>
                </a:cxn>
                <a:cxn ang="0">
                  <a:pos x="1" y="269"/>
                </a:cxn>
                <a:cxn ang="0">
                  <a:pos x="11" y="577"/>
                </a:cxn>
              </a:cxnLst>
              <a:rect l="T0" t="T1" r="T2" b="T3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2" name="Freeform 17"/>
            <p:cNvSpPr>
              <a:spLocks/>
            </p:cNvSpPr>
            <p:nvPr/>
          </p:nvSpPr>
          <p:spPr bwMode="auto">
            <a:xfrm>
              <a:off x="2553784" y="2599273"/>
              <a:ext cx="68118" cy="420517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0" y="0"/>
                </a:cxn>
                <a:cxn ang="0">
                  <a:pos x="5" y="56"/>
                </a:cxn>
                <a:cxn ang="0">
                  <a:pos x="17" y="107"/>
                </a:cxn>
                <a:cxn ang="0">
                  <a:pos x="11" y="46"/>
                </a:cxn>
                <a:cxn ang="0">
                  <a:pos x="10" y="43"/>
                </a:cxn>
                <a:cxn ang="0">
                  <a:pos x="0" y="0"/>
                </a:cxn>
              </a:cxnLst>
              <a:rect l="T0" t="T1" r="T2" b="T3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3" name="Freeform 18"/>
            <p:cNvSpPr>
              <a:spLocks/>
            </p:cNvSpPr>
            <p:nvPr/>
          </p:nvSpPr>
          <p:spPr bwMode="auto">
            <a:xfrm>
              <a:off x="3143488" y="4757298"/>
              <a:ext cx="161535" cy="873487"/>
            </a:xfrm>
            <a:custGeom>
              <a:avLst/>
              <a:gdLst>
                <a:gd name="T0" fmla="*/ 0 w 41"/>
                <a:gd name="T1" fmla="*/ 0 h 222"/>
                <a:gd name="T2" fmla="*/ 41 w 41"/>
                <a:gd name="T3" fmla="*/ 222 h 222"/>
              </a:gdLst>
              <a:ahLst/>
              <a:cxnLst>
                <a:cxn ang="0">
                  <a:pos x="0" y="0"/>
                </a:cxn>
                <a:cxn ang="0">
                  <a:pos x="5" y="93"/>
                </a:cxn>
                <a:cxn ang="0">
                  <a:pos x="17" y="166"/>
                </a:cxn>
                <a:cxn ang="0">
                  <a:pos x="24" y="184"/>
                </a:cxn>
                <a:cxn ang="0">
                  <a:pos x="41" y="222"/>
                </a:cxn>
                <a:cxn ang="0">
                  <a:pos x="38" y="212"/>
                </a:cxn>
                <a:cxn ang="0">
                  <a:pos x="13" y="92"/>
                </a:cxn>
                <a:cxn ang="0">
                  <a:pos x="8" y="22"/>
                </a:cxn>
                <a:cxn ang="0">
                  <a:pos x="7" y="18"/>
                </a:cxn>
                <a:cxn ang="0">
                  <a:pos x="0" y="0"/>
                </a:cxn>
              </a:cxnLst>
              <a:rect l="T0" t="T1" r="T2" b="T3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4" name="Freeform 19"/>
            <p:cNvSpPr>
              <a:spLocks/>
            </p:cNvSpPr>
            <p:nvPr/>
          </p:nvSpPr>
          <p:spPr bwMode="auto">
            <a:xfrm>
              <a:off x="3147380" y="1282282"/>
              <a:ext cx="1769108" cy="3447973"/>
            </a:xfrm>
            <a:custGeom>
              <a:avLst/>
              <a:gdLst>
                <a:gd name="T0" fmla="*/ 0 w 450"/>
                <a:gd name="T1" fmla="*/ 0 h 878"/>
                <a:gd name="T2" fmla="*/ 450 w 450"/>
                <a:gd name="T3" fmla="*/ 878 h 878"/>
              </a:gdLst>
              <a:ahLst/>
              <a:cxnLst>
                <a:cxn ang="0">
                  <a:pos x="7" y="854"/>
                </a:cxn>
                <a:cxn ang="0">
                  <a:pos x="50" y="613"/>
                </a:cxn>
                <a:cxn ang="0">
                  <a:pos x="149" y="388"/>
                </a:cxn>
                <a:cxn ang="0">
                  <a:pos x="285" y="183"/>
                </a:cxn>
                <a:cxn ang="0">
                  <a:pos x="364" y="89"/>
                </a:cxn>
                <a:cxn ang="0">
                  <a:pos x="406" y="44"/>
                </a:cxn>
                <a:cxn ang="0">
                  <a:pos x="450" y="1"/>
                </a:cxn>
                <a:cxn ang="0">
                  <a:pos x="450" y="0"/>
                </a:cxn>
                <a:cxn ang="0">
                  <a:pos x="405" y="43"/>
                </a:cxn>
                <a:cxn ang="0">
                  <a:pos x="363" y="88"/>
                </a:cxn>
                <a:cxn ang="0">
                  <a:pos x="283" y="181"/>
                </a:cxn>
                <a:cxn ang="0">
                  <a:pos x="145" y="386"/>
                </a:cxn>
                <a:cxn ang="0">
                  <a:pos x="45" y="611"/>
                </a:cxn>
                <a:cxn ang="0">
                  <a:pos x="0" y="854"/>
                </a:cxn>
                <a:cxn ang="0">
                  <a:pos x="0" y="859"/>
                </a:cxn>
                <a:cxn ang="0">
                  <a:pos x="7" y="878"/>
                </a:cxn>
                <a:cxn ang="0">
                  <a:pos x="7" y="854"/>
                </a:cxn>
              </a:cxnLst>
              <a:rect l="T0" t="T1" r="T2" b="T3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5" name="Freeform 20"/>
            <p:cNvSpPr>
              <a:spLocks/>
            </p:cNvSpPr>
            <p:nvPr/>
          </p:nvSpPr>
          <p:spPr bwMode="auto">
            <a:xfrm>
              <a:off x="3273883" y="5652419"/>
              <a:ext cx="138182" cy="288007"/>
            </a:xfrm>
            <a:custGeom>
              <a:avLst/>
              <a:gdLst>
                <a:gd name="T0" fmla="*/ 0 w 35"/>
                <a:gd name="T1" fmla="*/ 0 h 73"/>
                <a:gd name="T2" fmla="*/ 35 w 35"/>
                <a:gd name="T3" fmla="*/ 73 h 73"/>
              </a:gdLst>
              <a:ahLst/>
              <a:cxnLst>
                <a:cxn ang="0">
                  <a:pos x="0" y="0"/>
                </a:cxn>
                <a:cxn ang="0">
                  <a:pos x="26" y="73"/>
                </a:cxn>
                <a:cxn ang="0">
                  <a:pos x="35" y="73"/>
                </a:cxn>
                <a:cxn ang="0">
                  <a:pos x="0" y="0"/>
                </a:cxn>
              </a:cxnLst>
              <a:rect l="T0" t="T1" r="T2" b="T3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6" name="Freeform 21"/>
            <p:cNvSpPr>
              <a:spLocks/>
            </p:cNvSpPr>
            <p:nvPr/>
          </p:nvSpPr>
          <p:spPr bwMode="auto">
            <a:xfrm>
              <a:off x="3143488" y="4655887"/>
              <a:ext cx="31139" cy="189300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7" y="44"/>
                </a:cxn>
                <a:cxn ang="0">
                  <a:pos x="8" y="48"/>
                </a:cxn>
                <a:cxn ang="0">
                  <a:pos x="8" y="19"/>
                </a:cxn>
                <a:cxn ang="0">
                  <a:pos x="1" y="0"/>
                </a:cxn>
                <a:cxn ang="0">
                  <a:pos x="0" y="26"/>
                </a:cxn>
                <a:cxn ang="0">
                  <a:pos x="7" y="44"/>
                </a:cxn>
              </a:cxnLst>
              <a:rect l="T0" t="T1" r="T2" b="T3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7" name="Freeform 22"/>
            <p:cNvSpPr>
              <a:spLocks/>
            </p:cNvSpPr>
            <p:nvPr/>
          </p:nvSpPr>
          <p:spPr bwMode="auto">
            <a:xfrm>
              <a:off x="3211605" y="5410385"/>
              <a:ext cx="202406" cy="530041"/>
            </a:xfrm>
            <a:custGeom>
              <a:avLst/>
              <a:gdLst>
                <a:gd name="T0" fmla="*/ 0 w 52"/>
                <a:gd name="T1" fmla="*/ 0 h 135"/>
                <a:gd name="T2" fmla="*/ 52 w 52"/>
                <a:gd name="T3" fmla="*/ 135 h 135"/>
              </a:gdLst>
              <a:ahLst/>
              <a:cxnLst>
                <a:cxn ang="0">
                  <a:pos x="7" y="18"/>
                </a:cxn>
                <a:cxn ang="0">
                  <a:pos x="0" y="0"/>
                </a:cxn>
                <a:cxn ang="0">
                  <a:pos x="12" y="48"/>
                </a:cxn>
                <a:cxn ang="0">
                  <a:pos x="16" y="62"/>
                </a:cxn>
                <a:cxn ang="0">
                  <a:pos x="51" y="135"/>
                </a:cxn>
                <a:cxn ang="0">
                  <a:pos x="52" y="135"/>
                </a:cxn>
                <a:cxn ang="0">
                  <a:pos x="24" y="56"/>
                </a:cxn>
                <a:cxn ang="0">
                  <a:pos x="7" y="18"/>
                </a:cxn>
              </a:cxnLst>
              <a:rect l="T0" t="T1" r="T2" b="T3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1027" name="Group 48"/>
          <p:cNvGrpSpPr>
            <a:grpSpLocks/>
          </p:cNvGrpSpPr>
          <p:nvPr/>
        </p:nvGrpSpPr>
        <p:grpSpPr bwMode="auto">
          <a:xfrm>
            <a:off x="20638" y="0"/>
            <a:ext cx="1952625" cy="6853238"/>
            <a:chOff x="6627813" y="195717"/>
            <a:chExt cx="1952625" cy="5678034"/>
          </a:xfrm>
        </p:grpSpPr>
        <p:sp>
          <p:nvSpPr>
            <p:cNvPr id="1034" name="Freeform 27"/>
            <p:cNvSpPr>
              <a:spLocks/>
            </p:cNvSpPr>
            <p:nvPr/>
          </p:nvSpPr>
          <p:spPr bwMode="auto">
            <a:xfrm>
              <a:off x="6627813" y="195717"/>
              <a:ext cx="409575" cy="3645937"/>
            </a:xfrm>
            <a:custGeom>
              <a:avLst/>
              <a:gdLst>
                <a:gd name="T0" fmla="*/ 0 w 103"/>
                <a:gd name="T1" fmla="*/ 0 h 920"/>
                <a:gd name="T2" fmla="*/ 103 w 103"/>
                <a:gd name="T3" fmla="*/ 920 h 920"/>
              </a:gdLst>
              <a:ahLst/>
              <a:cxnLst>
                <a:cxn ang="0">
                  <a:pos x="7" y="210"/>
                </a:cxn>
                <a:cxn ang="0">
                  <a:pos x="26" y="445"/>
                </a:cxn>
                <a:cxn ang="0">
                  <a:pos x="57" y="679"/>
                </a:cxn>
                <a:cxn ang="0">
                  <a:pos x="101" y="911"/>
                </a:cxn>
                <a:cxn ang="0">
                  <a:pos x="103" y="920"/>
                </a:cxn>
                <a:cxn ang="0">
                  <a:pos x="99" y="874"/>
                </a:cxn>
                <a:cxn ang="0">
                  <a:pos x="99" y="866"/>
                </a:cxn>
                <a:cxn ang="0">
                  <a:pos x="63" y="678"/>
                </a:cxn>
                <a:cxn ang="0">
                  <a:pos x="30" y="444"/>
                </a:cxn>
                <a:cxn ang="0">
                  <a:pos x="9" y="209"/>
                </a:cxn>
                <a:cxn ang="0">
                  <a:pos x="3" y="92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92"/>
                </a:cxn>
                <a:cxn ang="0">
                  <a:pos x="7" y="210"/>
                </a:cxn>
              </a:cxnLst>
              <a:rect l="T0" t="T1" r="T2" b="T3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5" name="Freeform 28"/>
            <p:cNvSpPr>
              <a:spLocks/>
            </p:cNvSpPr>
            <p:nvPr/>
          </p:nvSpPr>
          <p:spPr bwMode="auto">
            <a:xfrm>
              <a:off x="7061200" y="3771945"/>
              <a:ext cx="350838" cy="1310012"/>
            </a:xfrm>
            <a:custGeom>
              <a:avLst/>
              <a:gdLst>
                <a:gd name="T0" fmla="*/ 0 w 88"/>
                <a:gd name="T1" fmla="*/ 0 h 330"/>
                <a:gd name="T2" fmla="*/ 88 w 88"/>
                <a:gd name="T3" fmla="*/ 330 h 330"/>
              </a:gdLst>
              <a:ahLst/>
              <a:cxnLst>
                <a:cxn ang="0">
                  <a:pos x="53" y="229"/>
                </a:cxn>
                <a:cxn ang="0">
                  <a:pos x="88" y="330"/>
                </a:cxn>
                <a:cxn ang="0">
                  <a:pos x="88" y="308"/>
                </a:cxn>
                <a:cxn ang="0">
                  <a:pos x="88" y="304"/>
                </a:cxn>
                <a:cxn ang="0">
                  <a:pos x="62" y="226"/>
                </a:cxn>
                <a:cxn ang="0">
                  <a:pos x="0" y="0"/>
                </a:cxn>
                <a:cxn ang="0">
                  <a:pos x="7" y="63"/>
                </a:cxn>
                <a:cxn ang="0">
                  <a:pos x="53" y="229"/>
                </a:cxn>
              </a:cxnLst>
              <a:rect l="T0" t="T1" r="T2" b="T3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6" name="Freeform 29"/>
            <p:cNvSpPr>
              <a:spLocks/>
            </p:cNvSpPr>
            <p:nvPr/>
          </p:nvSpPr>
          <p:spPr bwMode="auto">
            <a:xfrm>
              <a:off x="7439025" y="5053021"/>
              <a:ext cx="357188" cy="820730"/>
            </a:xfrm>
            <a:custGeom>
              <a:avLst/>
              <a:gdLst>
                <a:gd name="T0" fmla="*/ 0 w 90"/>
                <a:gd name="T1" fmla="*/ 0 h 207"/>
                <a:gd name="T2" fmla="*/ 90 w 90"/>
                <a:gd name="T3" fmla="*/ 207 h 207"/>
              </a:gdLst>
              <a:ahLst/>
              <a:cxnLst>
                <a:cxn ang="0">
                  <a:pos x="6" y="15"/>
                </a:cxn>
                <a:cxn ang="0">
                  <a:pos x="0" y="0"/>
                </a:cxn>
                <a:cxn ang="0">
                  <a:pos x="1" y="29"/>
                </a:cxn>
                <a:cxn ang="0">
                  <a:pos x="42" y="127"/>
                </a:cxn>
                <a:cxn ang="0">
                  <a:pos x="80" y="207"/>
                </a:cxn>
                <a:cxn ang="0">
                  <a:pos x="90" y="207"/>
                </a:cxn>
                <a:cxn ang="0">
                  <a:pos x="50" y="123"/>
                </a:cxn>
                <a:cxn ang="0">
                  <a:pos x="6" y="15"/>
                </a:cxn>
              </a:cxnLst>
              <a:rect l="T0" t="T1" r="T2" b="T3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7" name="Freeform 30"/>
            <p:cNvSpPr>
              <a:spLocks/>
            </p:cNvSpPr>
            <p:nvPr/>
          </p:nvSpPr>
          <p:spPr bwMode="auto">
            <a:xfrm>
              <a:off x="7037388" y="3811403"/>
              <a:ext cx="457200" cy="1853219"/>
            </a:xfrm>
            <a:custGeom>
              <a:avLst/>
              <a:gdLst>
                <a:gd name="T0" fmla="*/ 0 w 115"/>
                <a:gd name="T1" fmla="*/ 0 h 467"/>
                <a:gd name="T2" fmla="*/ 115 w 115"/>
                <a:gd name="T3" fmla="*/ 467 h 467"/>
              </a:gdLst>
              <a:ahLst/>
              <a:cxnLst>
                <a:cxn ang="0">
                  <a:pos x="101" y="409"/>
                </a:cxn>
                <a:cxn ang="0">
                  <a:pos x="78" y="344"/>
                </a:cxn>
                <a:cxn ang="0">
                  <a:pos x="29" y="151"/>
                </a:cxn>
                <a:cxn ang="0">
                  <a:pos x="13" y="53"/>
                </a:cxn>
                <a:cxn ang="0">
                  <a:pos x="0" y="0"/>
                </a:cxn>
                <a:cxn ang="0">
                  <a:pos x="21" y="152"/>
                </a:cxn>
                <a:cxn ang="0">
                  <a:pos x="69" y="347"/>
                </a:cxn>
                <a:cxn ang="0">
                  <a:pos x="103" y="441"/>
                </a:cxn>
                <a:cxn ang="0">
                  <a:pos x="115" y="467"/>
                </a:cxn>
                <a:cxn ang="0">
                  <a:pos x="112" y="458"/>
                </a:cxn>
                <a:cxn ang="0">
                  <a:pos x="101" y="409"/>
                </a:cxn>
              </a:cxnLst>
              <a:rect l="T0" t="T1" r="T2" b="T3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8" name="Freeform 31"/>
            <p:cNvSpPr>
              <a:spLocks/>
            </p:cNvSpPr>
            <p:nvPr/>
          </p:nvSpPr>
          <p:spPr bwMode="auto">
            <a:xfrm>
              <a:off x="6992938" y="1263719"/>
              <a:ext cx="144462" cy="2508226"/>
            </a:xfrm>
            <a:custGeom>
              <a:avLst/>
              <a:gdLst>
                <a:gd name="T0" fmla="*/ 0 w 36"/>
                <a:gd name="T1" fmla="*/ 0 h 633"/>
                <a:gd name="T2" fmla="*/ 36 w 36"/>
                <a:gd name="T3" fmla="*/ 633 h 633"/>
              </a:gdLst>
              <a:ahLst/>
              <a:cxnLst>
                <a:cxn ang="0">
                  <a:pos x="17" y="633"/>
                </a:cxn>
                <a:cxn ang="0">
                  <a:pos x="13" y="597"/>
                </a:cxn>
                <a:cxn ang="0">
                  <a:pos x="5" y="398"/>
                </a:cxn>
                <a:cxn ang="0">
                  <a:pos x="13" y="198"/>
                </a:cxn>
                <a:cxn ang="0">
                  <a:pos x="22" y="99"/>
                </a:cxn>
                <a:cxn ang="0">
                  <a:pos x="36" y="0"/>
                </a:cxn>
                <a:cxn ang="0">
                  <a:pos x="35" y="0"/>
                </a:cxn>
                <a:cxn ang="0">
                  <a:pos x="20" y="99"/>
                </a:cxn>
                <a:cxn ang="0">
                  <a:pos x="10" y="198"/>
                </a:cxn>
                <a:cxn ang="0">
                  <a:pos x="1" y="398"/>
                </a:cxn>
                <a:cxn ang="0">
                  <a:pos x="7" y="589"/>
                </a:cxn>
                <a:cxn ang="0">
                  <a:pos x="16" y="632"/>
                </a:cxn>
                <a:cxn ang="0">
                  <a:pos x="17" y="633"/>
                </a:cxn>
              </a:cxnLst>
              <a:rect l="T0" t="T1" r="T2" b="T3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9" name="Freeform 32"/>
            <p:cNvSpPr>
              <a:spLocks/>
            </p:cNvSpPr>
            <p:nvPr/>
          </p:nvSpPr>
          <p:spPr bwMode="auto">
            <a:xfrm>
              <a:off x="7526338" y="5640947"/>
              <a:ext cx="111125" cy="232804"/>
            </a:xfrm>
            <a:custGeom>
              <a:avLst/>
              <a:gdLst>
                <a:gd name="T0" fmla="*/ 0 w 28"/>
                <a:gd name="T1" fmla="*/ 0 h 59"/>
                <a:gd name="T2" fmla="*/ 28 w 28"/>
                <a:gd name="T3" fmla="*/ 59 h 59"/>
              </a:gdLst>
              <a:ahLst/>
              <a:cxnLst>
                <a:cxn ang="0">
                  <a:pos x="22" y="59"/>
                </a:cxn>
                <a:cxn ang="0">
                  <a:pos x="28" y="59"/>
                </a:cxn>
                <a:cxn ang="0">
                  <a:pos x="0" y="0"/>
                </a:cxn>
                <a:cxn ang="0">
                  <a:pos x="22" y="59"/>
                </a:cxn>
              </a:cxnLst>
              <a:rect l="T0" t="T1" r="T2" b="T3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0" name="Freeform 33"/>
            <p:cNvSpPr>
              <a:spLocks/>
            </p:cNvSpPr>
            <p:nvPr/>
          </p:nvSpPr>
          <p:spPr bwMode="auto">
            <a:xfrm>
              <a:off x="7021513" y="3598329"/>
              <a:ext cx="68262" cy="424833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4" y="54"/>
                </a:cxn>
                <a:cxn ang="0">
                  <a:pos x="17" y="107"/>
                </a:cxn>
                <a:cxn ang="0">
                  <a:pos x="10" y="44"/>
                </a:cxn>
                <a:cxn ang="0">
                  <a:pos x="9" y="43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" y="54"/>
                </a:cxn>
              </a:cxnLst>
              <a:rect l="T0" t="T1" r="T2" b="T3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1" name="Freeform 34"/>
            <p:cNvSpPr>
              <a:spLocks/>
            </p:cNvSpPr>
            <p:nvPr/>
          </p:nvSpPr>
          <p:spPr bwMode="auto">
            <a:xfrm>
              <a:off x="7412038" y="2802588"/>
              <a:ext cx="1168400" cy="2250433"/>
            </a:xfrm>
            <a:custGeom>
              <a:avLst/>
              <a:gdLst>
                <a:gd name="T0" fmla="*/ 0 w 294"/>
                <a:gd name="T1" fmla="*/ 0 h 568"/>
                <a:gd name="T2" fmla="*/ 294 w 294"/>
                <a:gd name="T3" fmla="*/ 568 h 568"/>
              </a:gdLst>
              <a:ahLst/>
              <a:cxnLst>
                <a:cxn ang="0">
                  <a:pos x="8" y="553"/>
                </a:cxn>
                <a:cxn ang="0">
                  <a:pos x="35" y="397"/>
                </a:cxn>
                <a:cxn ang="0">
                  <a:pos x="99" y="252"/>
                </a:cxn>
                <a:cxn ang="0">
                  <a:pos x="187" y="119"/>
                </a:cxn>
                <a:cxn ang="0">
                  <a:pos x="238" y="58"/>
                </a:cxn>
                <a:cxn ang="0">
                  <a:pos x="265" y="28"/>
                </a:cxn>
                <a:cxn ang="0">
                  <a:pos x="294" y="0"/>
                </a:cxn>
                <a:cxn ang="0">
                  <a:pos x="293" y="0"/>
                </a:cxn>
                <a:cxn ang="0">
                  <a:pos x="264" y="27"/>
                </a:cxn>
                <a:cxn ang="0">
                  <a:pos x="237" y="56"/>
                </a:cxn>
                <a:cxn ang="0">
                  <a:pos x="185" y="117"/>
                </a:cxn>
                <a:cxn ang="0">
                  <a:pos x="95" y="249"/>
                </a:cxn>
                <a:cxn ang="0">
                  <a:pos x="30" y="396"/>
                </a:cxn>
                <a:cxn ang="0">
                  <a:pos x="0" y="549"/>
                </a:cxn>
                <a:cxn ang="0">
                  <a:pos x="7" y="568"/>
                </a:cxn>
                <a:cxn ang="0">
                  <a:pos x="8" y="553"/>
                </a:cxn>
              </a:cxnLst>
              <a:rect l="T0" t="T1" r="T2" b="T3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2" name="Freeform 35"/>
            <p:cNvSpPr>
              <a:spLocks/>
            </p:cNvSpPr>
            <p:nvPr/>
          </p:nvSpPr>
          <p:spPr bwMode="auto">
            <a:xfrm>
              <a:off x="7494588" y="5664622"/>
              <a:ext cx="100012" cy="209129"/>
            </a:xfrm>
            <a:custGeom>
              <a:avLst/>
              <a:gdLst>
                <a:gd name="T0" fmla="*/ 0 w 25"/>
                <a:gd name="T1" fmla="*/ 0 h 53"/>
                <a:gd name="T2" fmla="*/ 25 w 25"/>
                <a:gd name="T3" fmla="*/ 53 h 53"/>
              </a:gdLst>
              <a:ahLst/>
              <a:cxnLst>
                <a:cxn ang="0">
                  <a:pos x="0" y="0"/>
                </a:cxn>
                <a:cxn ang="0">
                  <a:pos x="19" y="53"/>
                </a:cxn>
                <a:cxn ang="0">
                  <a:pos x="25" y="53"/>
                </a:cxn>
                <a:cxn ang="0">
                  <a:pos x="0" y="0"/>
                </a:cxn>
              </a:cxnLst>
              <a:rect l="T0" t="T1" r="T2" b="T3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3" name="Freeform 36"/>
            <p:cNvSpPr>
              <a:spLocks/>
            </p:cNvSpPr>
            <p:nvPr/>
          </p:nvSpPr>
          <p:spPr bwMode="auto">
            <a:xfrm>
              <a:off x="7412038" y="5081957"/>
              <a:ext cx="114300" cy="558991"/>
            </a:xfrm>
            <a:custGeom>
              <a:avLst/>
              <a:gdLst>
                <a:gd name="T0" fmla="*/ 0 w 29"/>
                <a:gd name="T1" fmla="*/ 0 h 141"/>
                <a:gd name="T2" fmla="*/ 29 w 29"/>
                <a:gd name="T3" fmla="*/ 141 h 141"/>
              </a:gdLst>
              <a:ahLst/>
              <a:cxnLst>
                <a:cxn ang="0">
                  <a:pos x="0" y="0"/>
                </a:cxn>
                <a:cxn ang="0">
                  <a:pos x="7" y="89"/>
                </a:cxn>
                <a:cxn ang="0">
                  <a:pos x="18" y="117"/>
                </a:cxn>
                <a:cxn ang="0">
                  <a:pos x="29" y="141"/>
                </a:cxn>
                <a:cxn ang="0">
                  <a:pos x="27" y="135"/>
                </a:cxn>
                <a:cxn ang="0">
                  <a:pos x="8" y="22"/>
                </a:cxn>
                <a:cxn ang="0">
                  <a:pos x="4" y="11"/>
                </a:cxn>
                <a:cxn ang="0">
                  <a:pos x="0" y="0"/>
                </a:cxn>
              </a:cxnLst>
              <a:rect l="T0" t="T1" r="T2" b="T3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4" name="Freeform 37"/>
            <p:cNvSpPr>
              <a:spLocks/>
            </p:cNvSpPr>
            <p:nvPr/>
          </p:nvSpPr>
          <p:spPr bwMode="auto">
            <a:xfrm>
              <a:off x="7412038" y="4978050"/>
              <a:ext cx="31750" cy="189399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0" y="26"/>
                </a:cxn>
                <a:cxn ang="0">
                  <a:pos x="4" y="37"/>
                </a:cxn>
                <a:cxn ang="0">
                  <a:pos x="8" y="48"/>
                </a:cxn>
                <a:cxn ang="0">
                  <a:pos x="7" y="19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26"/>
                </a:cxn>
              </a:cxnLst>
              <a:rect l="T0" t="T1" r="T2" b="T3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5" name="Freeform 38"/>
            <p:cNvSpPr>
              <a:spLocks/>
            </p:cNvSpPr>
            <p:nvPr/>
          </p:nvSpPr>
          <p:spPr bwMode="auto">
            <a:xfrm>
              <a:off x="7439025" y="5434450"/>
              <a:ext cx="174625" cy="439301"/>
            </a:xfrm>
            <a:custGeom>
              <a:avLst/>
              <a:gdLst>
                <a:gd name="T0" fmla="*/ 0 w 44"/>
                <a:gd name="T1" fmla="*/ 0 h 111"/>
                <a:gd name="T2" fmla="*/ 44 w 44"/>
                <a:gd name="T3" fmla="*/ 111 h 111"/>
              </a:gdLst>
              <a:ahLst/>
              <a:cxnLst>
                <a:cxn ang="0">
                  <a:pos x="11" y="28"/>
                </a:cxn>
                <a:cxn ang="0">
                  <a:pos x="0" y="0"/>
                </a:cxn>
                <a:cxn ang="0">
                  <a:pos x="11" y="49"/>
                </a:cxn>
                <a:cxn ang="0">
                  <a:pos x="14" y="58"/>
                </a:cxn>
                <a:cxn ang="0">
                  <a:pos x="39" y="111"/>
                </a:cxn>
                <a:cxn ang="0">
                  <a:pos x="44" y="111"/>
                </a:cxn>
                <a:cxn ang="0">
                  <a:pos x="22" y="52"/>
                </a:cxn>
                <a:cxn ang="0">
                  <a:pos x="11" y="28"/>
                </a:cxn>
              </a:cxnLst>
              <a:rect l="T0" t="T1" r="T2" b="T3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62" name="Rectangle 61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1944688" y="623888"/>
            <a:ext cx="6589712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943100" y="2133600"/>
            <a:ext cx="65913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688"/>
            <a:ext cx="766763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8ECCA1C-4952-4ACE-A04D-9FF4FB324187}" type="datetimeFigureOut">
              <a:rPr lang="ru-RU"/>
              <a:pPr>
                <a:defRPr/>
              </a:pPr>
              <a:t>20.03.2019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787400"/>
            <a:ext cx="585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9C92A2D8-2F7D-45BB-BCF1-0EBEB9B6B8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  <p:sldLayoutId id="2147483833" r:id="rId8"/>
    <p:sldLayoutId id="2147483834" r:id="rId9"/>
    <p:sldLayoutId id="2147483835" r:id="rId10"/>
    <p:sldLayoutId id="2147483836" r:id="rId11"/>
    <p:sldLayoutId id="2147483837" r:id="rId12"/>
    <p:sldLayoutId id="2147483838" r:id="rId13"/>
    <p:sldLayoutId id="2147483839" r:id="rId14"/>
    <p:sldLayoutId id="2147483840" r:id="rId15"/>
    <p:sldLayoutId id="2147483841" r:id="rId16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142984"/>
            <a:ext cx="8172480" cy="181452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Национальный  проект в </a:t>
            </a:r>
            <a:r>
              <a:rPr lang="ru-RU" sz="2400" b="1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сфере </a:t>
            </a:r>
            <a:r>
              <a:rPr lang="ru-RU" sz="2400" b="1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образования</a:t>
            </a:r>
            <a:r>
              <a:rPr lang="en-US" sz="2400" b="1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2400" b="1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ru-RU" sz="2400" b="1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государственная поддержка направлений развития педагогических кадров  на современном этапе</a:t>
            </a:r>
            <a:endParaRPr lang="ru-RU" sz="2400" dirty="0">
              <a:solidFill>
                <a:srgbClr val="0033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6" name="Picture 2" descr="http://www.interbuh.com.ua/uploads/images/category/%40/83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3933056"/>
            <a:ext cx="2161346" cy="144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>
          <a:xfrm>
            <a:off x="1692275" y="765175"/>
            <a:ext cx="7200900" cy="428625"/>
          </a:xfrm>
        </p:spPr>
        <p:txBody>
          <a:bodyPr/>
          <a:lstStyle/>
          <a:p>
            <a:r>
              <a:rPr lang="ru-RU" sz="2400" b="1" dirty="0" smtClean="0">
                <a:solidFill>
                  <a:srgbClr val="C00000"/>
                </a:solidFill>
                <a:latin typeface="Verdana" pitchFamily="34" charset="0"/>
              </a:rPr>
              <a:t>2. Предметные компетенции</a:t>
            </a:r>
          </a:p>
        </p:txBody>
      </p:sp>
      <p:sp>
        <p:nvSpPr>
          <p:cNvPr id="24578" name="Объект 2"/>
          <p:cNvSpPr>
            <a:spLocks noGrp="1"/>
          </p:cNvSpPr>
          <p:nvPr>
            <p:ph idx="1"/>
          </p:nvPr>
        </p:nvSpPr>
        <p:spPr>
          <a:xfrm>
            <a:off x="755650" y="1628775"/>
            <a:ext cx="7778750" cy="5113338"/>
          </a:xfrm>
        </p:spPr>
        <p:txBody>
          <a:bodyPr/>
          <a:lstStyle/>
          <a:p>
            <a:pPr marL="0" indent="0">
              <a:buFont typeface="Wingdings 3" pitchFamily="18" charset="2"/>
              <a:buNone/>
            </a:pPr>
            <a:r>
              <a:rPr lang="ru-RU" sz="2000" b="1" smtClean="0">
                <a:solidFill>
                  <a:srgbClr val="000099"/>
                </a:solidFill>
                <a:latin typeface="Verdana" pitchFamily="34" charset="0"/>
              </a:rPr>
              <a:t>Составляющие предметной компетентности учителей различных учебных дисциплин имеют определенные доминанты, что обусловлено спецификой предмета и методикой его преподавания </a:t>
            </a:r>
          </a:p>
          <a:p>
            <a:pPr marL="0" indent="0">
              <a:buFont typeface="Wingdings 3" pitchFamily="18" charset="2"/>
              <a:buNone/>
            </a:pPr>
            <a:r>
              <a:rPr lang="ru-RU" sz="2000" b="1" smtClean="0">
                <a:solidFill>
                  <a:srgbClr val="000099"/>
                </a:solidFill>
                <a:latin typeface="Verdana" pitchFamily="34" charset="0"/>
              </a:rPr>
              <a:t>Пример.</a:t>
            </a:r>
          </a:p>
          <a:p>
            <a:pPr marL="0" indent="0">
              <a:buFont typeface="Wingdings 3" pitchFamily="18" charset="2"/>
              <a:buNone/>
            </a:pPr>
            <a:r>
              <a:rPr lang="ru-RU" sz="2000" b="1" smtClean="0">
                <a:solidFill>
                  <a:srgbClr val="000099"/>
                </a:solidFill>
                <a:latin typeface="Verdana" pitchFamily="34" charset="0"/>
              </a:rPr>
              <a:t>Компетенции по математике:</a:t>
            </a:r>
          </a:p>
          <a:p>
            <a:pPr marL="0" indent="0"/>
            <a:r>
              <a:rPr lang="ru-RU" sz="2000" b="1" smtClean="0">
                <a:solidFill>
                  <a:srgbClr val="000099"/>
                </a:solidFill>
                <a:latin typeface="Verdana" pitchFamily="34" charset="0"/>
              </a:rPr>
              <a:t>базовые математические приемы, алгоритмы измерений; </a:t>
            </a:r>
          </a:p>
          <a:p>
            <a:pPr marL="0" indent="0"/>
            <a:r>
              <a:rPr lang="ru-RU" sz="2000" b="1" smtClean="0">
                <a:solidFill>
                  <a:srgbClr val="000099"/>
                </a:solidFill>
                <a:latin typeface="Verdana" pitchFamily="34" charset="0"/>
              </a:rPr>
              <a:t>математический язык;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3"/>
          <p:cNvSpPr>
            <a:spLocks noGrp="1"/>
          </p:cNvSpPr>
          <p:nvPr>
            <p:ph type="title"/>
          </p:nvPr>
        </p:nvSpPr>
        <p:spPr>
          <a:xfrm>
            <a:off x="1944688" y="623888"/>
            <a:ext cx="6589712" cy="357187"/>
          </a:xfrm>
        </p:spPr>
        <p:txBody>
          <a:bodyPr/>
          <a:lstStyle/>
          <a:p>
            <a:r>
              <a:rPr lang="ru-RU" sz="2400" b="1" smtClean="0">
                <a:solidFill>
                  <a:srgbClr val="C00000"/>
                </a:solidFill>
                <a:latin typeface="Verdana" pitchFamily="34" charset="0"/>
              </a:rPr>
              <a:t>2. Предметные компетенции</a:t>
            </a:r>
            <a:endParaRPr lang="ru-RU" sz="2400" b="1" smtClean="0">
              <a:solidFill>
                <a:srgbClr val="000099"/>
              </a:solidFill>
              <a:latin typeface="Verdana" pitchFamily="34" charset="0"/>
            </a:endParaRPr>
          </a:p>
        </p:txBody>
      </p:sp>
      <p:sp>
        <p:nvSpPr>
          <p:cNvPr id="25602" name="Объект 2"/>
          <p:cNvSpPr>
            <a:spLocks noGrp="1"/>
          </p:cNvSpPr>
          <p:nvPr>
            <p:ph idx="1"/>
          </p:nvPr>
        </p:nvSpPr>
        <p:spPr>
          <a:xfrm>
            <a:off x="323850" y="1557338"/>
            <a:ext cx="8210550" cy="4354512"/>
          </a:xfrm>
        </p:spPr>
        <p:txBody>
          <a:bodyPr/>
          <a:lstStyle/>
          <a:p>
            <a:r>
              <a:rPr lang="ru-RU" sz="2000" b="1" smtClean="0">
                <a:solidFill>
                  <a:srgbClr val="000099"/>
                </a:solidFill>
                <a:latin typeface="Verdana" pitchFamily="34" charset="0"/>
              </a:rPr>
              <a:t>самостоятельная познавательная деятельность, основанная на усвоении способов приобретения математических знаний из различных источников информации; </a:t>
            </a:r>
          </a:p>
          <a:p>
            <a:r>
              <a:rPr lang="ru-RU" sz="2000" b="1" smtClean="0">
                <a:solidFill>
                  <a:srgbClr val="000099"/>
                </a:solidFill>
                <a:latin typeface="Verdana" pitchFamily="34" charset="0"/>
              </a:rPr>
              <a:t>математическая грамотность, т.е. необходимость вырабатывать у школьников способность определять и понимать роль математики в мире, в котором они живут; высказывать хорошо обоснованные математические суждения;</a:t>
            </a:r>
          </a:p>
          <a:p>
            <a:r>
              <a:rPr lang="ru-RU" sz="2000" b="1" smtClean="0">
                <a:solidFill>
                  <a:srgbClr val="000099"/>
                </a:solidFill>
                <a:latin typeface="Verdana" pitchFamily="34" charset="0"/>
              </a:rPr>
              <a:t>вырабатывать у учащихся умения применять математические знания и навыки в нестандартных ситуациях, умения, которые будут способствовать успешности выпускника во взрослой жизни. </a:t>
            </a:r>
          </a:p>
          <a:p>
            <a:endParaRPr lang="ru-RU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14290"/>
            <a:ext cx="6589199" cy="785818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rgbClr val="184690"/>
                </a:solidFill>
                <a:latin typeface="Arial" pitchFamily="34" charset="0"/>
                <a:cs typeface="Arial" pitchFamily="34" charset="0"/>
              </a:rPr>
              <a:t>Предметная подготовка</a:t>
            </a:r>
            <a:br>
              <a:rPr lang="ru-RU" sz="2400" b="1" dirty="0" smtClean="0">
                <a:solidFill>
                  <a:srgbClr val="184690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математика  </a:t>
            </a:r>
            <a:r>
              <a:rPr lang="ru-RU" sz="2400" b="1" dirty="0" smtClean="0">
                <a:solidFill>
                  <a:srgbClr val="18469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rgbClr val="18469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18469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rgbClr val="184690"/>
                </a:solidFill>
                <a:latin typeface="Arial" pitchFamily="34" charset="0"/>
                <a:cs typeface="Arial" pitchFamily="34" charset="0"/>
              </a:rPr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1071546"/>
            <a:ext cx="8072494" cy="550072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                </a:t>
            </a:r>
          </a:p>
          <a:p>
            <a:pPr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12.</a:t>
            </a:r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000" b="1" dirty="0" smtClean="0">
                <a:solidFill>
                  <a:srgbClr val="184690"/>
                </a:solidFill>
                <a:latin typeface="Arial" pitchFamily="34" charset="0"/>
                <a:cs typeface="Arial" pitchFamily="34" charset="0"/>
              </a:rPr>
              <a:t>Два велосипедиста одновременно отправились в 88-километровый пробег. Первый ехал со скоростью, на 3 км/ч большей, чем скорость второго, и прибыл к финишу на 3 часа раньше второго. Найти скорость велосипедиста, пришедшего к финишу вторым. Ответ дайте в км/ч.</a:t>
            </a:r>
          </a:p>
          <a:p>
            <a:pPr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13.  </a:t>
            </a:r>
            <a:r>
              <a:rPr lang="ru-RU" sz="2000" b="1" dirty="0" smtClean="0">
                <a:solidFill>
                  <a:srgbClr val="184690"/>
                </a:solidFill>
                <a:latin typeface="Arial" pitchFamily="34" charset="0"/>
                <a:cs typeface="Arial" pitchFamily="34" charset="0"/>
              </a:rPr>
              <a:t>На экзамене по биологии 25 билетов. В трёх из них есть вопрос о грибах. Какова вероятность того, что в наудачу взятом билете не окажется вопроса о грибах?</a:t>
            </a:r>
          </a:p>
          <a:p>
            <a:endParaRPr lang="ru-RU" sz="2000" b="1" dirty="0" smtClean="0">
              <a:solidFill>
                <a:srgbClr val="184690"/>
              </a:solidFill>
              <a:latin typeface="Arial" pitchFamily="34" charset="0"/>
              <a:cs typeface="Arial" pitchFamily="34" charset="0"/>
            </a:endParaRPr>
          </a:p>
          <a:p>
            <a:endParaRPr lang="ru-RU" b="1" dirty="0" smtClean="0">
              <a:solidFill>
                <a:srgbClr val="184690"/>
              </a:solidFill>
              <a:latin typeface="Arial" pitchFamily="34" charset="0"/>
              <a:cs typeface="Arial" pitchFamily="34" charset="0"/>
            </a:endParaRPr>
          </a:p>
          <a:p>
            <a:endParaRPr lang="ru-RU" b="1" dirty="0" smtClean="0">
              <a:solidFill>
                <a:srgbClr val="18469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solidFill>
                  <a:srgbClr val="184690"/>
                </a:solidFill>
                <a:latin typeface="Arial" pitchFamily="34" charset="0"/>
                <a:cs typeface="Arial" pitchFamily="34" charset="0"/>
              </a:rPr>
              <a:t>Ответом на задания  В12 – В13  должно быть некоторое целое число  или конечная десятичная дробь</a:t>
            </a:r>
          </a:p>
          <a:p>
            <a:endParaRPr lang="ru-RU" dirty="0" smtClean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643042" y="4500570"/>
          <a:ext cx="6096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задания</a:t>
                      </a:r>
                      <a:endParaRPr lang="ru-RU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В12</a:t>
                      </a:r>
                      <a:endParaRPr lang="ru-RU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В13</a:t>
                      </a:r>
                      <a:endParaRPr lang="ru-RU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184690"/>
                          </a:solidFill>
                          <a:latin typeface="Arial" pitchFamily="34" charset="0"/>
                          <a:cs typeface="Arial" pitchFamily="34" charset="0"/>
                        </a:rPr>
                        <a:t>ответы</a:t>
                      </a:r>
                      <a:endParaRPr lang="ru-RU" sz="1400" b="1" dirty="0">
                        <a:solidFill>
                          <a:srgbClr val="18469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184690"/>
                          </a:solidFill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ru-RU" sz="1400" b="1" dirty="0">
                        <a:solidFill>
                          <a:srgbClr val="18469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184690"/>
                          </a:solidFill>
                          <a:latin typeface="Arial" pitchFamily="34" charset="0"/>
                          <a:cs typeface="Arial" pitchFamily="34" charset="0"/>
                        </a:rPr>
                        <a:t>0,88</a:t>
                      </a:r>
                      <a:endParaRPr lang="ru-RU" sz="1400" b="1" dirty="0">
                        <a:solidFill>
                          <a:srgbClr val="18469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500166" y="428604"/>
            <a:ext cx="6589712" cy="714380"/>
          </a:xfrm>
        </p:spPr>
        <p:txBody>
          <a:bodyPr/>
          <a:lstStyle/>
          <a:p>
            <a:pPr algn="ctr"/>
            <a:r>
              <a:rPr lang="ru-RU" sz="2000" b="1" dirty="0" smtClean="0">
                <a:solidFill>
                  <a:srgbClr val="184690"/>
                </a:solidFill>
                <a:latin typeface="Arial" pitchFamily="34" charset="0"/>
                <a:cs typeface="Arial" pitchFamily="34" charset="0"/>
              </a:rPr>
              <a:t>Предметная подготовка</a:t>
            </a:r>
            <a:br>
              <a:rPr lang="ru-RU" sz="2000" b="1" dirty="0" smtClean="0">
                <a:solidFill>
                  <a:srgbClr val="18469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русский язык</a:t>
            </a:r>
            <a:endParaRPr lang="ru-RU" sz="2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785786" y="1785926"/>
            <a:ext cx="4143404" cy="3105703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6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А1</a:t>
            </a:r>
            <a:r>
              <a:rPr lang="ru-RU" sz="6200" b="1" dirty="0" smtClean="0">
                <a:solidFill>
                  <a:srgbClr val="184690"/>
                </a:solidFill>
                <a:latin typeface="Arial" pitchFamily="34" charset="0"/>
                <a:cs typeface="Arial" pitchFamily="34" charset="0"/>
              </a:rPr>
              <a:t>  В каком слове </a:t>
            </a:r>
            <a:r>
              <a:rPr lang="ru-RU" sz="6200" b="1" u="sng" dirty="0" smtClean="0">
                <a:solidFill>
                  <a:srgbClr val="184690"/>
                </a:solidFill>
                <a:latin typeface="Arial" pitchFamily="34" charset="0"/>
                <a:cs typeface="Arial" pitchFamily="34" charset="0"/>
              </a:rPr>
              <a:t>ВЕРНО</a:t>
            </a:r>
            <a:r>
              <a:rPr lang="ru-RU" sz="6200" b="1" dirty="0" smtClean="0">
                <a:solidFill>
                  <a:srgbClr val="184690"/>
                </a:solidFill>
                <a:latin typeface="Arial" pitchFamily="34" charset="0"/>
                <a:cs typeface="Arial" pitchFamily="34" charset="0"/>
              </a:rPr>
              <a:t> выделена буква, обозначающая ударный    гласный звук?</a:t>
            </a:r>
          </a:p>
          <a:p>
            <a:pPr lvl="0" algn="ctr">
              <a:buNone/>
            </a:pPr>
            <a:endParaRPr lang="ru-RU" sz="6200" b="1" dirty="0" smtClean="0">
              <a:solidFill>
                <a:srgbClr val="184690"/>
              </a:solidFill>
              <a:latin typeface="Arial" pitchFamily="34" charset="0"/>
              <a:cs typeface="Arial" pitchFamily="34" charset="0"/>
            </a:endParaRPr>
          </a:p>
          <a:p>
            <a:pPr lvl="0" algn="ctr">
              <a:buNone/>
            </a:pPr>
            <a:endParaRPr lang="ru-RU" sz="6200" b="1" dirty="0" smtClean="0">
              <a:solidFill>
                <a:srgbClr val="184690"/>
              </a:solidFill>
              <a:latin typeface="Arial" pitchFamily="34" charset="0"/>
              <a:cs typeface="Arial" pitchFamily="34" charset="0"/>
            </a:endParaRPr>
          </a:p>
          <a:p>
            <a:pPr lvl="0" algn="ctr">
              <a:buNone/>
            </a:pPr>
            <a:r>
              <a:rPr lang="ru-RU" sz="8000" b="1" dirty="0" smtClean="0">
                <a:solidFill>
                  <a:srgbClr val="184690"/>
                </a:solidFill>
                <a:latin typeface="Arial" pitchFamily="34" charset="0"/>
                <a:cs typeface="Arial" pitchFamily="34" charset="0"/>
              </a:rPr>
              <a:t>   1)</a:t>
            </a:r>
            <a:r>
              <a:rPr lang="ru-RU" sz="8000" b="1" dirty="0" err="1" smtClean="0">
                <a:solidFill>
                  <a:srgbClr val="184690"/>
                </a:solidFill>
                <a:latin typeface="Arial" pitchFamily="34" charset="0"/>
                <a:cs typeface="Arial" pitchFamily="34" charset="0"/>
              </a:rPr>
              <a:t>намер</a:t>
            </a:r>
            <a:r>
              <a:rPr lang="ru-RU" sz="8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lang="ru-RU" sz="8000" b="1" dirty="0" err="1" smtClean="0">
                <a:solidFill>
                  <a:srgbClr val="184690"/>
                </a:solidFill>
                <a:latin typeface="Arial" pitchFamily="34" charset="0"/>
                <a:cs typeface="Arial" pitchFamily="34" charset="0"/>
              </a:rPr>
              <a:t>ние</a:t>
            </a:r>
            <a:endParaRPr lang="ru-RU" sz="8000" b="1" dirty="0" smtClean="0">
              <a:solidFill>
                <a:srgbClr val="18469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8000" b="1" dirty="0" smtClean="0">
                <a:solidFill>
                  <a:srgbClr val="184690"/>
                </a:solidFill>
                <a:latin typeface="Arial" pitchFamily="34" charset="0"/>
                <a:cs typeface="Arial" pitchFamily="34" charset="0"/>
              </a:rPr>
              <a:t>2) </a:t>
            </a:r>
            <a:r>
              <a:rPr lang="ru-RU" sz="8000" b="1" dirty="0" err="1" smtClean="0">
                <a:solidFill>
                  <a:srgbClr val="184690"/>
                </a:solidFill>
                <a:latin typeface="Arial" pitchFamily="34" charset="0"/>
                <a:cs typeface="Arial" pitchFamily="34" charset="0"/>
              </a:rPr>
              <a:t>шарф</a:t>
            </a:r>
            <a:r>
              <a:rPr lang="ru-RU" sz="8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Ы</a:t>
            </a:r>
            <a:r>
              <a:rPr lang="ru-RU" sz="8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8000" b="1" dirty="0" smtClean="0">
                <a:solidFill>
                  <a:srgbClr val="18469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buNone/>
            </a:pPr>
            <a:r>
              <a:rPr lang="ru-RU" sz="8000" b="1" dirty="0" smtClean="0">
                <a:solidFill>
                  <a:srgbClr val="184690"/>
                </a:solidFill>
                <a:latin typeface="Arial" pitchFamily="34" charset="0"/>
                <a:cs typeface="Arial" pitchFamily="34" charset="0"/>
              </a:rPr>
              <a:t>3) </a:t>
            </a:r>
            <a:r>
              <a:rPr lang="ru-RU" sz="8000" b="1" dirty="0" err="1" smtClean="0">
                <a:solidFill>
                  <a:srgbClr val="184690"/>
                </a:solidFill>
                <a:latin typeface="Arial" pitchFamily="34" charset="0"/>
                <a:cs typeface="Arial" pitchFamily="34" charset="0"/>
              </a:rPr>
              <a:t>созд</a:t>
            </a:r>
            <a:r>
              <a:rPr lang="ru-RU" sz="8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8000" b="1" dirty="0" err="1" smtClean="0">
                <a:solidFill>
                  <a:srgbClr val="184690"/>
                </a:solidFill>
                <a:latin typeface="Arial" pitchFamily="34" charset="0"/>
                <a:cs typeface="Arial" pitchFamily="34" charset="0"/>
              </a:rPr>
              <a:t>ли</a:t>
            </a:r>
            <a:r>
              <a:rPr lang="ru-RU" sz="8000" b="1" dirty="0" smtClean="0">
                <a:solidFill>
                  <a:srgbClr val="184690"/>
                </a:solidFill>
                <a:latin typeface="Arial" pitchFamily="34" charset="0"/>
                <a:cs typeface="Arial" pitchFamily="34" charset="0"/>
              </a:rPr>
              <a:t>     </a:t>
            </a:r>
          </a:p>
          <a:p>
            <a:pPr algn="ctr">
              <a:buNone/>
            </a:pPr>
            <a:r>
              <a:rPr lang="ru-RU" sz="8000" b="1" dirty="0" smtClean="0">
                <a:solidFill>
                  <a:srgbClr val="184690"/>
                </a:solidFill>
                <a:latin typeface="Arial" pitchFamily="34" charset="0"/>
                <a:cs typeface="Arial" pitchFamily="34" charset="0"/>
              </a:rPr>
              <a:t>4) </a:t>
            </a:r>
            <a:r>
              <a:rPr lang="ru-RU" sz="8000" b="1" dirty="0" err="1" smtClean="0">
                <a:solidFill>
                  <a:srgbClr val="184690"/>
                </a:solidFill>
                <a:latin typeface="Arial" pitchFamily="34" charset="0"/>
                <a:cs typeface="Arial" pitchFamily="34" charset="0"/>
              </a:rPr>
              <a:t>зав</a:t>
            </a:r>
            <a:r>
              <a:rPr lang="ru-RU" sz="8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8000" b="1" dirty="0" err="1" smtClean="0">
                <a:solidFill>
                  <a:srgbClr val="184690"/>
                </a:solidFill>
                <a:latin typeface="Arial" pitchFamily="34" charset="0"/>
                <a:cs typeface="Arial" pitchFamily="34" charset="0"/>
              </a:rPr>
              <a:t>дно</a:t>
            </a:r>
            <a:endParaRPr lang="ru-RU" sz="8000" b="1" dirty="0" smtClean="0">
              <a:solidFill>
                <a:srgbClr val="18469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2000" dirty="0" smtClean="0"/>
              <a:t> 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4"/>
          </p:nvPr>
        </p:nvSpPr>
        <p:spPr>
          <a:xfrm>
            <a:off x="5000629" y="1714488"/>
            <a:ext cx="3857652" cy="369080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А2</a:t>
            </a:r>
            <a:r>
              <a:rPr lang="ru-RU" b="1" dirty="0" smtClean="0">
                <a:solidFill>
                  <a:srgbClr val="184690"/>
                </a:solidFill>
                <a:latin typeface="Arial" pitchFamily="34" charset="0"/>
                <a:cs typeface="Arial" pitchFamily="34" charset="0"/>
              </a:rPr>
              <a:t> Укажите слово, в котором предшествующий выделенному Е согласный произносится твердо?</a:t>
            </a:r>
          </a:p>
          <a:p>
            <a:pPr>
              <a:buNone/>
            </a:pPr>
            <a:endParaRPr lang="ru-RU" b="1" dirty="0" smtClean="0">
              <a:solidFill>
                <a:srgbClr val="184690"/>
              </a:solidFill>
              <a:latin typeface="Arial" pitchFamily="34" charset="0"/>
              <a:cs typeface="Arial" pitchFamily="34" charset="0"/>
            </a:endParaRPr>
          </a:p>
          <a:p>
            <a:pPr lvl="0" algn="ctr">
              <a:buNone/>
            </a:pPr>
            <a:r>
              <a:rPr lang="ru-RU" sz="2000" b="1" dirty="0" smtClean="0">
                <a:solidFill>
                  <a:srgbClr val="184690"/>
                </a:solidFill>
                <a:latin typeface="Arial" pitchFamily="34" charset="0"/>
                <a:cs typeface="Arial" pitchFamily="34" charset="0"/>
              </a:rPr>
              <a:t>  1)</a:t>
            </a:r>
            <a:r>
              <a:rPr lang="ru-RU" sz="2000" b="1" dirty="0" err="1" smtClean="0">
                <a:solidFill>
                  <a:srgbClr val="184690"/>
                </a:solidFill>
                <a:latin typeface="Arial" pitchFamily="34" charset="0"/>
                <a:cs typeface="Arial" pitchFamily="34" charset="0"/>
              </a:rPr>
              <a:t>пионЕр</a:t>
            </a:r>
            <a:endParaRPr lang="ru-RU" sz="2000" b="1" dirty="0" smtClean="0">
              <a:solidFill>
                <a:srgbClr val="18469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2000" b="1" dirty="0" smtClean="0">
                <a:solidFill>
                  <a:srgbClr val="184690"/>
                </a:solidFill>
                <a:latin typeface="Arial" pitchFamily="34" charset="0"/>
                <a:cs typeface="Arial" pitchFamily="34" charset="0"/>
              </a:rPr>
              <a:t>    2) </a:t>
            </a:r>
            <a:r>
              <a:rPr lang="ru-RU" sz="2000" b="1" dirty="0" err="1" smtClean="0">
                <a:solidFill>
                  <a:srgbClr val="184690"/>
                </a:solidFill>
                <a:latin typeface="Arial" pitchFamily="34" charset="0"/>
                <a:cs typeface="Arial" pitchFamily="34" charset="0"/>
              </a:rPr>
              <a:t>резюмЕ</a:t>
            </a:r>
            <a:endParaRPr lang="ru-RU" sz="2000" b="1" dirty="0" smtClean="0">
              <a:solidFill>
                <a:srgbClr val="18469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2000" b="1" dirty="0" smtClean="0">
                <a:solidFill>
                  <a:srgbClr val="184690"/>
                </a:solidFill>
                <a:latin typeface="Arial" pitchFamily="34" charset="0"/>
                <a:cs typeface="Arial" pitchFamily="34" charset="0"/>
              </a:rPr>
              <a:t>3) </a:t>
            </a:r>
            <a:r>
              <a:rPr lang="ru-RU" sz="2000" b="1" dirty="0" err="1" smtClean="0">
                <a:solidFill>
                  <a:srgbClr val="184690"/>
                </a:solidFill>
                <a:latin typeface="Arial" pitchFamily="34" charset="0"/>
                <a:cs typeface="Arial" pitchFamily="34" charset="0"/>
              </a:rPr>
              <a:t>кофЕ</a:t>
            </a:r>
            <a:endParaRPr lang="ru-RU" sz="2000" b="1" dirty="0" smtClean="0">
              <a:solidFill>
                <a:srgbClr val="18469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2000" b="1" dirty="0" smtClean="0">
                <a:solidFill>
                  <a:srgbClr val="184690"/>
                </a:solidFill>
                <a:latin typeface="Arial" pitchFamily="34" charset="0"/>
                <a:cs typeface="Arial" pitchFamily="34" charset="0"/>
              </a:rPr>
              <a:t>   4) </a:t>
            </a:r>
            <a:r>
              <a:rPr lang="ru-RU" sz="2000" b="1" dirty="0" err="1" smtClean="0">
                <a:solidFill>
                  <a:srgbClr val="184690"/>
                </a:solidFill>
                <a:latin typeface="Arial" pitchFamily="34" charset="0"/>
                <a:cs typeface="Arial" pitchFamily="34" charset="0"/>
              </a:rPr>
              <a:t>дЕбош</a:t>
            </a:r>
            <a:endParaRPr lang="ru-RU" sz="2000" b="1" dirty="0" smtClean="0">
              <a:solidFill>
                <a:srgbClr val="18469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2000" b="1" dirty="0" smtClean="0">
                <a:solidFill>
                  <a:srgbClr val="184690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>
              <a:buNone/>
            </a:pPr>
            <a:endParaRPr lang="ru-RU" b="1" dirty="0">
              <a:solidFill>
                <a:srgbClr val="18469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000232" y="5357826"/>
          <a:ext cx="6096000" cy="675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017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задания</a:t>
                      </a:r>
                      <a:endParaRPr lang="ru-RU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А1</a:t>
                      </a:r>
                      <a:endParaRPr lang="ru-RU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А2</a:t>
                      </a:r>
                      <a:endParaRPr lang="ru-RU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184690"/>
                          </a:solidFill>
                          <a:latin typeface="Arial" pitchFamily="34" charset="0"/>
                          <a:cs typeface="Arial" pitchFamily="34" charset="0"/>
                        </a:rPr>
                        <a:t>ответы</a:t>
                      </a:r>
                      <a:endParaRPr lang="ru-RU" sz="1400" b="1" dirty="0">
                        <a:solidFill>
                          <a:srgbClr val="18469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18469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400" b="1" dirty="0">
                        <a:solidFill>
                          <a:srgbClr val="18469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18469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400" b="1" dirty="0">
                        <a:solidFill>
                          <a:srgbClr val="18469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3"/>
          <p:cNvSpPr>
            <a:spLocks noGrp="1"/>
          </p:cNvSpPr>
          <p:nvPr>
            <p:ph type="body" idx="4294967295"/>
          </p:nvPr>
        </p:nvSpPr>
        <p:spPr>
          <a:xfrm>
            <a:off x="323850" y="1125538"/>
            <a:ext cx="8640763" cy="4894262"/>
          </a:xfrm>
        </p:spPr>
        <p:txBody>
          <a:bodyPr/>
          <a:lstStyle/>
          <a:p>
            <a:pPr>
              <a:buNone/>
            </a:pPr>
            <a:r>
              <a:rPr lang="ru-RU" altLang="ko-KR" b="1" dirty="0" smtClean="0">
                <a:solidFill>
                  <a:srgbClr val="0A19A6"/>
                </a:solidFill>
                <a:latin typeface="Arial" charset="0"/>
                <a:cs typeface="Arial" charset="0"/>
              </a:rPr>
              <a:t>    </a:t>
            </a:r>
            <a:r>
              <a:rPr lang="ru-RU" altLang="ko-KR" b="1" dirty="0" smtClean="0">
                <a:solidFill>
                  <a:srgbClr val="0A19A6"/>
                </a:solidFill>
                <a:latin typeface="Arial" charset="0"/>
                <a:ea typeface="맑은 고딕" pitchFamily="34" charset="-127"/>
              </a:rPr>
              <a:t>На данный момент большое внимание уделяется развитию методической компетентности педагогов. После окончания ВУЗа педагог имеет возможность</a:t>
            </a:r>
            <a:r>
              <a:rPr lang="ru-RU" altLang="ko-KR" b="1" dirty="0" smtClean="0">
                <a:solidFill>
                  <a:srgbClr val="0000CC"/>
                </a:solidFill>
                <a:latin typeface="Arial" charset="0"/>
                <a:ea typeface="맑은 고딕" pitchFamily="34" charset="-127"/>
              </a:rPr>
              <a:t> </a:t>
            </a:r>
            <a:r>
              <a:rPr lang="ru-RU" altLang="ko-KR" b="1" dirty="0" smtClean="0">
                <a:solidFill>
                  <a:srgbClr val="C00000"/>
                </a:solidFill>
                <a:latin typeface="Arial" charset="0"/>
                <a:ea typeface="맑은 고딕" pitchFamily="34" charset="-127"/>
              </a:rPr>
              <a:t>развивать предметную компетенцию </a:t>
            </a:r>
            <a:r>
              <a:rPr lang="ru-RU" altLang="ko-KR" b="1" dirty="0" smtClean="0">
                <a:solidFill>
                  <a:srgbClr val="0A19A6"/>
                </a:solidFill>
                <a:latin typeface="Arial" charset="0"/>
                <a:ea typeface="맑은 고딕" pitchFamily="34" charset="-127"/>
              </a:rPr>
              <a:t>только самостоятельно или в рамках методического объединения (если таковое существует в школе. А как быть тем, кто является единственным предметником в школе?). НСУР (</a:t>
            </a:r>
            <a:r>
              <a:rPr lang="ru-RU" sz="1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НСПРПР</a:t>
            </a:r>
            <a:r>
              <a:rPr lang="ru-RU" sz="1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altLang="ko-KR" b="1" dirty="0" smtClean="0">
                <a:solidFill>
                  <a:srgbClr val="0A19A6"/>
                </a:solidFill>
                <a:latin typeface="Arial" charset="0"/>
                <a:ea typeface="맑은 고딕" pitchFamily="34" charset="-127"/>
              </a:rPr>
              <a:t> предполагает введение в </a:t>
            </a:r>
            <a:r>
              <a:rPr lang="ru-RU" altLang="ko-KR" b="1" dirty="0" smtClean="0">
                <a:solidFill>
                  <a:srgbClr val="C00000"/>
                </a:solidFill>
                <a:latin typeface="Arial" charset="0"/>
                <a:ea typeface="맑은 고딕" pitchFamily="34" charset="-127"/>
              </a:rPr>
              <a:t>тестирование педагогов вопросов предметного содержания</a:t>
            </a:r>
            <a:r>
              <a:rPr lang="ru-RU" altLang="ko-KR" b="1" dirty="0" smtClean="0">
                <a:solidFill>
                  <a:srgbClr val="0A19A6"/>
                </a:solidFill>
                <a:latin typeface="Arial" charset="0"/>
                <a:ea typeface="맑은 고딕" pitchFamily="34" charset="-127"/>
              </a:rPr>
              <a:t>, что позволит изменить данную ситуацию как внутри школы, так и во внешней среде (возможно, увеличится количество предметных курсов повышения квалификации)</a:t>
            </a:r>
            <a:endParaRPr lang="ru-RU" b="1" dirty="0" smtClean="0">
              <a:solidFill>
                <a:srgbClr val="0A19A6"/>
              </a:solidFill>
              <a:latin typeface="Arial" charset="0"/>
              <a:ea typeface="맑은 고딕" pitchFamily="34" charset="-127"/>
            </a:endParaRPr>
          </a:p>
          <a:p>
            <a:pPr>
              <a:buFont typeface="Wingdings 3" pitchFamily="18" charset="2"/>
              <a:buNone/>
            </a:pPr>
            <a:r>
              <a:rPr lang="ru-RU" altLang="ko-KR" b="1" dirty="0" smtClean="0">
                <a:solidFill>
                  <a:srgbClr val="0A19A6"/>
                </a:solidFill>
                <a:latin typeface="Arial" charset="0"/>
                <a:cs typeface="Arial" charset="0"/>
              </a:rPr>
              <a:t> Таким образом, р</a:t>
            </a:r>
            <a:r>
              <a:rPr lang="ru-RU" altLang="ko-KR" b="1" dirty="0" smtClean="0">
                <a:solidFill>
                  <a:srgbClr val="0A19A6"/>
                </a:solidFill>
                <a:latin typeface="Arial" charset="0"/>
                <a:ea typeface="맑은 고딕" pitchFamily="34" charset="-127"/>
                <a:cs typeface="Arial" charset="0"/>
              </a:rPr>
              <a:t>азвитие </a:t>
            </a:r>
            <a:r>
              <a:rPr lang="ru-RU" altLang="ko-KR" b="1" dirty="0" smtClean="0">
                <a:solidFill>
                  <a:srgbClr val="0A19A6"/>
                </a:solidFill>
                <a:latin typeface="Arial" charset="0"/>
                <a:cs typeface="Arial" charset="0"/>
              </a:rPr>
              <a:t>предметных</a:t>
            </a:r>
            <a:r>
              <a:rPr lang="ru-RU" altLang="ko-KR" b="1" dirty="0" smtClean="0">
                <a:solidFill>
                  <a:srgbClr val="0A19A6"/>
                </a:solidFill>
                <a:latin typeface="Arial" charset="0"/>
                <a:ea typeface="맑은 고딕" pitchFamily="34" charset="-127"/>
              </a:rPr>
              <a:t> компетенций в школе   возможно только через </a:t>
            </a:r>
            <a:r>
              <a:rPr lang="ru-RU" altLang="ko-KR" b="1" dirty="0" smtClean="0">
                <a:solidFill>
                  <a:srgbClr val="C00000"/>
                </a:solidFill>
                <a:latin typeface="Arial" charset="0"/>
                <a:ea typeface="맑은 고딕" pitchFamily="34" charset="-127"/>
              </a:rPr>
              <a:t>наставничество и самообразование</a:t>
            </a:r>
            <a:r>
              <a:rPr lang="ru-RU" altLang="ko-KR" b="1" dirty="0" smtClean="0">
                <a:solidFill>
                  <a:srgbClr val="0A19A6"/>
                </a:solidFill>
                <a:latin typeface="Arial" charset="0"/>
                <a:cs typeface="HY중고딕"/>
              </a:rPr>
              <a:t>.</a:t>
            </a:r>
            <a:r>
              <a:rPr lang="ru-RU" altLang="ko-KR" b="1" dirty="0" smtClean="0">
                <a:solidFill>
                  <a:srgbClr val="0A19A6"/>
                </a:solidFill>
                <a:latin typeface="Arial" charset="0"/>
                <a:ea typeface="맑은 고딕" pitchFamily="34" charset="-127"/>
              </a:rPr>
              <a:t> </a:t>
            </a:r>
            <a:r>
              <a:rPr lang="ru-RU" altLang="ko-KR" b="1" dirty="0" smtClean="0">
                <a:solidFill>
                  <a:srgbClr val="0A19A6"/>
                </a:solidFill>
                <a:latin typeface="Arial" charset="0"/>
                <a:cs typeface="HY중고딕"/>
              </a:rPr>
              <a:t>В</a:t>
            </a:r>
            <a:r>
              <a:rPr lang="ru-RU" altLang="ko-KR" b="1" dirty="0" smtClean="0">
                <a:solidFill>
                  <a:srgbClr val="0A19A6"/>
                </a:solidFill>
                <a:latin typeface="Arial" charset="0"/>
                <a:ea typeface="맑은 고딕" pitchFamily="34" charset="-127"/>
              </a:rPr>
              <a:t> систему методической работы необходимо включить обязательное повышение предметной (не методической!) компетенции педагогов во внешней среде за счет участия в </a:t>
            </a:r>
            <a:r>
              <a:rPr lang="ru-RU" altLang="ko-KR" b="1" dirty="0" err="1" smtClean="0">
                <a:solidFill>
                  <a:srgbClr val="0A19A6"/>
                </a:solidFill>
                <a:latin typeface="Arial" charset="0"/>
                <a:ea typeface="맑은 고딕" pitchFamily="34" charset="-127"/>
              </a:rPr>
              <a:t>вебинарах</a:t>
            </a:r>
            <a:r>
              <a:rPr lang="ru-RU" altLang="ko-KR" b="1" dirty="0" smtClean="0">
                <a:solidFill>
                  <a:srgbClr val="0A19A6"/>
                </a:solidFill>
                <a:latin typeface="Arial" charset="0"/>
                <a:ea typeface="맑은 고딕" pitchFamily="34" charset="-127"/>
              </a:rPr>
              <a:t>, семинарах, мастер-классах, открытых уроках и т.п. Не реже одного раза в три года обеспечить прохождение педагогами курсов повышения квалификации именно предметного содержания</a:t>
            </a:r>
            <a:endParaRPr lang="ru-RU" b="1" dirty="0" smtClean="0">
              <a:solidFill>
                <a:srgbClr val="000099"/>
              </a:solidFill>
              <a:latin typeface="Arial" charset="0"/>
            </a:endParaRPr>
          </a:p>
          <a:p>
            <a:endParaRPr lang="ru-RU" altLang="ko-KR" dirty="0" smtClean="0">
              <a:solidFill>
                <a:srgbClr val="0A19A6"/>
              </a:solidFill>
              <a:latin typeface="Arial" charset="0"/>
              <a:ea typeface="맑은 고딕" pitchFamily="34" charset="-127"/>
            </a:endParaRPr>
          </a:p>
          <a:p>
            <a:endParaRPr lang="ru-RU" dirty="0" smtClean="0">
              <a:latin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28860" y="357166"/>
            <a:ext cx="40382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Verdana" pitchFamily="34" charset="0"/>
              </a:rPr>
              <a:t>2. Предметные компетенции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>
          <a:xfrm>
            <a:off x="1366838" y="404813"/>
            <a:ext cx="7777162" cy="792162"/>
          </a:xfrm>
        </p:spPr>
        <p:txBody>
          <a:bodyPr/>
          <a:lstStyle/>
          <a:p>
            <a:pPr algn="ctr" eaLnBrk="1" hangingPunct="1"/>
            <a:r>
              <a:rPr lang="ru-RU" sz="2400" b="1" dirty="0" smtClean="0">
                <a:solidFill>
                  <a:srgbClr val="C33913"/>
                </a:solidFill>
                <a:latin typeface="Verdana" pitchFamily="34" charset="0"/>
              </a:rPr>
              <a:t>3. </a:t>
            </a:r>
            <a:r>
              <a:rPr lang="ru-RU" sz="2400" b="1" dirty="0" err="1" smtClean="0">
                <a:solidFill>
                  <a:srgbClr val="C33913"/>
                </a:solidFill>
                <a:latin typeface="Verdana" pitchFamily="34" charset="0"/>
              </a:rPr>
              <a:t>Метапредметные</a:t>
            </a:r>
            <a:r>
              <a:rPr lang="ru-RU" sz="2400" b="1" dirty="0" smtClean="0">
                <a:solidFill>
                  <a:srgbClr val="C33913"/>
                </a:solidFill>
                <a:latin typeface="Verdana" pitchFamily="34" charset="0"/>
              </a:rPr>
              <a:t> компетенции педагога-</a:t>
            </a:r>
          </a:p>
        </p:txBody>
      </p:sp>
      <p:sp>
        <p:nvSpPr>
          <p:cNvPr id="28674" name="Объект 2"/>
          <p:cNvSpPr>
            <a:spLocks noGrp="1"/>
          </p:cNvSpPr>
          <p:nvPr>
            <p:ph idx="1"/>
          </p:nvPr>
        </p:nvSpPr>
        <p:spPr>
          <a:xfrm>
            <a:off x="611188" y="1557338"/>
            <a:ext cx="8353425" cy="5040312"/>
          </a:xfrm>
        </p:spPr>
        <p:txBody>
          <a:bodyPr/>
          <a:lstStyle/>
          <a:p>
            <a:pPr eaLnBrk="1" hangingPunct="1"/>
            <a:r>
              <a:rPr lang="ru-RU" sz="2400" b="1" smtClean="0">
                <a:solidFill>
                  <a:srgbClr val="000099"/>
                </a:solidFill>
                <a:latin typeface="Verdana" pitchFamily="34" charset="0"/>
              </a:rPr>
              <a:t>это  освоенные им способы деятельности по решению универсальных профессиональных задач, связанных с ключевыми умениями и навыками работать с информацией, проводить исследование, выстраивать эффективную коммуникацию, реализовывать функции управления и самосовершенствоваться</a:t>
            </a:r>
            <a:r>
              <a:rPr lang="ru-RU" sz="2400" b="1" smtClean="0">
                <a:solidFill>
                  <a:srgbClr val="002060"/>
                </a:solidFill>
                <a:latin typeface="Verdana" pitchFamily="34" charset="0"/>
              </a:rPr>
              <a:t> </a:t>
            </a:r>
            <a:r>
              <a:rPr lang="ru-RU" sz="2000" b="1" smtClean="0">
                <a:solidFill>
                  <a:srgbClr val="002060"/>
                </a:solidFill>
                <a:latin typeface="Verdana" pitchFamily="34" charset="0"/>
              </a:rPr>
              <a:t>(</a:t>
            </a:r>
            <a:r>
              <a:rPr lang="ru-RU" sz="2000" b="1" smtClean="0">
                <a:solidFill>
                  <a:srgbClr val="C00000"/>
                </a:solidFill>
                <a:latin typeface="Verdana" pitchFamily="34" charset="0"/>
              </a:rPr>
              <a:t>метаумения междисциплинарного уровня</a:t>
            </a:r>
            <a:r>
              <a:rPr lang="ru-RU" sz="2000" b="1" smtClean="0">
                <a:solidFill>
                  <a:srgbClr val="002060"/>
                </a:solidFill>
                <a:latin typeface="Verdana" pitchFamily="34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>
          <a:xfrm>
            <a:off x="1403350" y="260350"/>
            <a:ext cx="7561263" cy="792163"/>
          </a:xfrm>
        </p:spPr>
        <p:txBody>
          <a:bodyPr/>
          <a:lstStyle/>
          <a:p>
            <a:pPr algn="ctr" eaLnBrk="1" hangingPunct="1"/>
            <a:r>
              <a:rPr lang="ru-RU" sz="2200" b="1" smtClean="0">
                <a:solidFill>
                  <a:srgbClr val="000099"/>
                </a:solidFill>
                <a:latin typeface="Verdana" pitchFamily="34" charset="0"/>
              </a:rPr>
              <a:t>Кластер матапредметных компетенций педагогов</a:t>
            </a:r>
            <a:r>
              <a:rPr lang="ru-RU" sz="2200" b="1" smtClean="0">
                <a:solidFill>
                  <a:srgbClr val="002060"/>
                </a:solidFill>
                <a:latin typeface="Verdana" pitchFamily="34" charset="0"/>
              </a:rPr>
              <a:t> </a:t>
            </a:r>
          </a:p>
        </p:txBody>
      </p:sp>
      <p:sp>
        <p:nvSpPr>
          <p:cNvPr id="29698" name="Объект 2"/>
          <p:cNvSpPr>
            <a:spLocks noGrp="1"/>
          </p:cNvSpPr>
          <p:nvPr>
            <p:ph idx="1"/>
          </p:nvPr>
        </p:nvSpPr>
        <p:spPr>
          <a:xfrm>
            <a:off x="250825" y="1125538"/>
            <a:ext cx="8713788" cy="55435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000" b="1" dirty="0" smtClean="0">
                <a:solidFill>
                  <a:srgbClr val="C00000"/>
                </a:solidFill>
                <a:latin typeface="Verdana" pitchFamily="34" charset="0"/>
              </a:rPr>
              <a:t>Информационная компетенция </a:t>
            </a:r>
            <a:r>
              <a:rPr lang="ru-RU" sz="2000" b="1" i="1" dirty="0" smtClean="0">
                <a:solidFill>
                  <a:srgbClr val="002060"/>
                </a:solidFill>
                <a:latin typeface="Verdana" pitchFamily="34" charset="0"/>
              </a:rPr>
              <a:t>-</a:t>
            </a:r>
            <a:r>
              <a:rPr lang="ru-RU" sz="2000" b="1" dirty="0" smtClean="0">
                <a:solidFill>
                  <a:srgbClr val="002060"/>
                </a:solidFill>
                <a:latin typeface="Verdana" pitchFamily="34" charset="0"/>
              </a:rPr>
              <a:t> </a:t>
            </a:r>
            <a:r>
              <a:rPr lang="ru-RU" sz="2000" b="1" dirty="0" smtClean="0">
                <a:solidFill>
                  <a:srgbClr val="000099"/>
                </a:solidFill>
                <a:latin typeface="Verdana" pitchFamily="34" charset="0"/>
              </a:rPr>
              <a:t>владение педагогом методами и технологиями работы с информацией, приобретение умений и навыков анализа, поиска, обработки, передачи информации, ее использования для решения профессиональных задач: способность учитывать индивидуальные и типологические особенности обучающегося, обеспечивать его полноценное развитие, самоопределение и самореализацию, достижение его успеха в жизни</a:t>
            </a:r>
            <a:r>
              <a:rPr lang="ru-RU" sz="2000" b="1" dirty="0" smtClean="0">
                <a:solidFill>
                  <a:srgbClr val="002060"/>
                </a:solidFill>
                <a:latin typeface="Verdana" pitchFamily="34" charset="0"/>
              </a:rPr>
              <a:t> 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Verdana" pitchFamily="34" charset="0"/>
              </a:rPr>
              <a:t>Профессиональные дефициты ИК</a:t>
            </a:r>
            <a:r>
              <a:rPr lang="ru-RU" sz="2000" b="1" dirty="0" smtClean="0">
                <a:solidFill>
                  <a:srgbClr val="002060"/>
                </a:solidFill>
                <a:latin typeface="Verdana" pitchFamily="34" charset="0"/>
              </a:rPr>
              <a:t>- </a:t>
            </a:r>
            <a:r>
              <a:rPr lang="ru-RU" sz="2000" b="1" dirty="0" smtClean="0">
                <a:solidFill>
                  <a:srgbClr val="000099"/>
                </a:solidFill>
                <a:latin typeface="Verdana" pitchFamily="34" charset="0"/>
              </a:rPr>
              <a:t>наибольшие затруднения у педагогов вызывают компетенции, связанные с использованием </a:t>
            </a:r>
            <a:r>
              <a:rPr lang="ru-RU" sz="2000" b="1" dirty="0" err="1" smtClean="0">
                <a:solidFill>
                  <a:srgbClr val="000099"/>
                </a:solidFill>
                <a:latin typeface="Verdana" pitchFamily="34" charset="0"/>
              </a:rPr>
              <a:t>мультимедийных</a:t>
            </a:r>
            <a:r>
              <a:rPr lang="ru-RU" sz="2000" b="1" dirty="0" smtClean="0">
                <a:solidFill>
                  <a:srgbClr val="000099"/>
                </a:solidFill>
                <a:latin typeface="Verdana" pitchFamily="34" charset="0"/>
              </a:rPr>
              <a:t> образовательных технологий; применением Интернет-ресурсов для организации методической деятельности: поиск и изучение публикаций, использование электронных библиотек; на низком уровне проявляется способность педагогов организовывать сетевые взаимодействия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>
          <a:xfrm>
            <a:off x="1547813" y="260350"/>
            <a:ext cx="7416800" cy="720725"/>
          </a:xfrm>
        </p:spPr>
        <p:txBody>
          <a:bodyPr/>
          <a:lstStyle/>
          <a:p>
            <a:pPr eaLnBrk="1" hangingPunct="1"/>
            <a:r>
              <a:rPr lang="ru-RU" sz="2000" b="1" smtClean="0">
                <a:solidFill>
                  <a:srgbClr val="000099"/>
                </a:solidFill>
                <a:latin typeface="Verdana" pitchFamily="34" charset="0"/>
              </a:rPr>
              <a:t>В составе ИК учителя можно выделить </a:t>
            </a:r>
            <a:r>
              <a:rPr lang="ru-RU" sz="2000" b="1" smtClean="0">
                <a:solidFill>
                  <a:schemeClr val="accent1"/>
                </a:solidFill>
                <a:latin typeface="Verdana" pitchFamily="34" charset="0"/>
              </a:rPr>
              <a:t>четыре составляющие:</a:t>
            </a:r>
            <a:br>
              <a:rPr lang="ru-RU" sz="2000" b="1" smtClean="0">
                <a:solidFill>
                  <a:schemeClr val="accent1"/>
                </a:solidFill>
                <a:latin typeface="Verdana" pitchFamily="34" charset="0"/>
              </a:rPr>
            </a:br>
            <a:endParaRPr lang="ru-RU" sz="2000" b="1" smtClean="0">
              <a:solidFill>
                <a:schemeClr val="accent1"/>
              </a:solidFill>
              <a:latin typeface="Verdana" pitchFamily="34" charset="0"/>
            </a:endParaRPr>
          </a:p>
        </p:txBody>
      </p:sp>
      <p:sp>
        <p:nvSpPr>
          <p:cNvPr id="30722" name="Объект 2"/>
          <p:cNvSpPr>
            <a:spLocks noGrp="1"/>
          </p:cNvSpPr>
          <p:nvPr>
            <p:ph idx="1"/>
          </p:nvPr>
        </p:nvSpPr>
        <p:spPr>
          <a:xfrm>
            <a:off x="611188" y="1268413"/>
            <a:ext cx="8281987" cy="5400675"/>
          </a:xfrm>
        </p:spPr>
        <p:txBody>
          <a:bodyPr/>
          <a:lstStyle/>
          <a:p>
            <a:r>
              <a:rPr lang="ru-RU" sz="2000" b="1" smtClean="0">
                <a:solidFill>
                  <a:srgbClr val="000099"/>
                </a:solidFill>
                <a:latin typeface="Verdana" pitchFamily="34" charset="0"/>
              </a:rPr>
              <a:t>мотивационную - наличие мотива достижения цели, готовность и интерес к работе, постановка и осознание целей информационной деятельности; </a:t>
            </a:r>
          </a:p>
          <a:p>
            <a:r>
              <a:rPr lang="ru-RU" sz="2000" b="1" smtClean="0">
                <a:solidFill>
                  <a:srgbClr val="000099"/>
                </a:solidFill>
                <a:latin typeface="Verdana" pitchFamily="34" charset="0"/>
              </a:rPr>
              <a:t> когнитивную - наличие знаний, умений и способности применять их в профессиональной деятельности, анализировать, классифицировать и систематизировать программные средства; </a:t>
            </a:r>
          </a:p>
          <a:p>
            <a:r>
              <a:rPr lang="ru-RU" sz="2000" b="1" smtClean="0">
                <a:solidFill>
                  <a:srgbClr val="000099"/>
                </a:solidFill>
                <a:latin typeface="Verdana" pitchFamily="34" charset="0"/>
              </a:rPr>
              <a:t> операционно-деятельностную - демонстрирует эффективность и продуктивность информационной деятельности, применение информационных технологий на практике; </a:t>
            </a:r>
          </a:p>
          <a:p>
            <a:r>
              <a:rPr lang="ru-RU" sz="2000" b="1" smtClean="0">
                <a:solidFill>
                  <a:srgbClr val="000099"/>
                </a:solidFill>
                <a:latin typeface="Verdana" pitchFamily="34" charset="0"/>
              </a:rPr>
              <a:t> рефлексивную - обеспечивает готовность к поиску решения возникающих проблем, их творческому преобразованию на основе анализа своей профессиональной деятельности.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/>
          </p:cNvSpPr>
          <p:nvPr>
            <p:ph type="title" idx="4294967295"/>
          </p:nvPr>
        </p:nvSpPr>
        <p:spPr>
          <a:xfrm>
            <a:off x="1258888" y="115888"/>
            <a:ext cx="7632700" cy="863600"/>
          </a:xfrm>
        </p:spPr>
        <p:txBody>
          <a:bodyPr/>
          <a:lstStyle/>
          <a:p>
            <a:r>
              <a:rPr lang="ru-RU" sz="2000" b="1" smtClean="0">
                <a:solidFill>
                  <a:srgbClr val="000099"/>
                </a:solidFill>
                <a:latin typeface="Verdana" pitchFamily="34" charset="0"/>
              </a:rPr>
              <a:t>Основные направления методической работы по формированию ИК учителя</a:t>
            </a:r>
          </a:p>
        </p:txBody>
      </p:sp>
      <p:sp>
        <p:nvSpPr>
          <p:cNvPr id="31746" name="Rectangle 3"/>
          <p:cNvSpPr>
            <a:spLocks noGrp="1"/>
          </p:cNvSpPr>
          <p:nvPr>
            <p:ph type="body" idx="4294967295"/>
          </p:nvPr>
        </p:nvSpPr>
        <p:spPr>
          <a:xfrm>
            <a:off x="971550" y="981075"/>
            <a:ext cx="7993063" cy="5876925"/>
          </a:xfrm>
        </p:spPr>
        <p:txBody>
          <a:bodyPr/>
          <a:lstStyle/>
          <a:p>
            <a:pPr>
              <a:lnSpc>
                <a:spcPct val="70000"/>
              </a:lnSpc>
              <a:buFont typeface="Wingdings 3" pitchFamily="18" charset="2"/>
              <a:buNone/>
            </a:pPr>
            <a:r>
              <a:rPr lang="ru-RU" b="1" smtClean="0">
                <a:solidFill>
                  <a:schemeClr val="accent1"/>
                </a:solidFill>
                <a:latin typeface="Verdana" pitchFamily="34" charset="0"/>
              </a:rPr>
              <a:t>      </a:t>
            </a:r>
            <a:r>
              <a:rPr lang="ru-RU" b="1" smtClean="0">
                <a:solidFill>
                  <a:srgbClr val="C33913"/>
                </a:solidFill>
                <a:latin typeface="Verdana" pitchFamily="34" charset="0"/>
              </a:rPr>
              <a:t>1.Семинары, практикумы, тренинги </a:t>
            </a:r>
          </a:p>
          <a:p>
            <a:pPr>
              <a:lnSpc>
                <a:spcPct val="70000"/>
              </a:lnSpc>
              <a:buFont typeface="Wingdings 3" pitchFamily="18" charset="2"/>
              <a:buNone/>
            </a:pPr>
            <a:r>
              <a:rPr lang="ru-RU" b="1" smtClean="0">
                <a:solidFill>
                  <a:srgbClr val="C33913"/>
                </a:solidFill>
                <a:latin typeface="Verdana" pitchFamily="34" charset="0"/>
              </a:rPr>
              <a:t>а) по формированию следующих умений:</a:t>
            </a:r>
          </a:p>
          <a:p>
            <a:pPr>
              <a:lnSpc>
                <a:spcPct val="70000"/>
              </a:lnSpc>
            </a:pPr>
            <a:r>
              <a:rPr lang="ru-RU" b="1" smtClean="0">
                <a:solidFill>
                  <a:srgbClr val="000099"/>
                </a:solidFill>
                <a:latin typeface="Verdana" pitchFamily="34" charset="0"/>
              </a:rPr>
              <a:t>применять информационные технологии для демонстрации печатных и графических документов; </a:t>
            </a:r>
          </a:p>
          <a:p>
            <a:pPr>
              <a:lnSpc>
                <a:spcPct val="70000"/>
              </a:lnSpc>
            </a:pPr>
            <a:r>
              <a:rPr lang="ru-RU" b="1" smtClean="0">
                <a:solidFill>
                  <a:srgbClr val="000099"/>
                </a:solidFill>
                <a:latin typeface="Verdana" pitchFamily="34" charset="0"/>
              </a:rPr>
              <a:t>использовать информационные технологии для демонстрации аудио- и видеоматериалов на уроке; </a:t>
            </a:r>
          </a:p>
          <a:p>
            <a:pPr>
              <a:lnSpc>
                <a:spcPct val="70000"/>
              </a:lnSpc>
            </a:pPr>
            <a:r>
              <a:rPr lang="ru-RU" b="1" smtClean="0">
                <a:solidFill>
                  <a:srgbClr val="000099"/>
                </a:solidFill>
                <a:latin typeface="Verdana" pitchFamily="34" charset="0"/>
              </a:rPr>
              <a:t>создавать презентации; </a:t>
            </a:r>
          </a:p>
          <a:p>
            <a:pPr>
              <a:lnSpc>
                <a:spcPct val="70000"/>
              </a:lnSpc>
            </a:pPr>
            <a:r>
              <a:rPr lang="ru-RU" b="1" smtClean="0">
                <a:solidFill>
                  <a:srgbClr val="000099"/>
                </a:solidFill>
                <a:latin typeface="Verdana" pitchFamily="34" charset="0"/>
              </a:rPr>
              <a:t>использовать компьютерное тестирование; </a:t>
            </a:r>
          </a:p>
          <a:p>
            <a:pPr>
              <a:lnSpc>
                <a:spcPct val="70000"/>
              </a:lnSpc>
            </a:pPr>
            <a:r>
              <a:rPr lang="ru-RU" b="1" smtClean="0">
                <a:solidFill>
                  <a:srgbClr val="000099"/>
                </a:solidFill>
                <a:latin typeface="Verdana" pitchFamily="34" charset="0"/>
              </a:rPr>
              <a:t>использовать сеть Интернет для решения педагогических вопросов, сбора информации, участия в телеконференциях, доступа к научным, педагогическим, методическим данным.</a:t>
            </a:r>
          </a:p>
          <a:p>
            <a:pPr>
              <a:lnSpc>
                <a:spcPct val="70000"/>
              </a:lnSpc>
              <a:buFont typeface="Wingdings 3" pitchFamily="18" charset="2"/>
              <a:buNone/>
            </a:pPr>
            <a:r>
              <a:rPr lang="ru-RU" b="1" smtClean="0">
                <a:solidFill>
                  <a:srgbClr val="C33913"/>
                </a:solidFill>
                <a:latin typeface="Verdana" pitchFamily="34" charset="0"/>
              </a:rPr>
              <a:t>б) по использованию ИТ в аналитической деятельности</a:t>
            </a:r>
          </a:p>
          <a:p>
            <a:pPr>
              <a:lnSpc>
                <a:spcPct val="70000"/>
              </a:lnSpc>
            </a:pPr>
            <a:r>
              <a:rPr lang="ru-RU" b="1" smtClean="0">
                <a:solidFill>
                  <a:srgbClr val="000099"/>
                </a:solidFill>
                <a:latin typeface="Verdana" pitchFamily="34" charset="0"/>
              </a:rPr>
              <a:t>систематизировать и обрабатывать данные с помощью таблиц, технологических карт; </a:t>
            </a:r>
          </a:p>
          <a:p>
            <a:pPr>
              <a:lnSpc>
                <a:spcPct val="70000"/>
              </a:lnSpc>
            </a:pPr>
            <a:r>
              <a:rPr lang="ru-RU" b="1" smtClean="0">
                <a:solidFill>
                  <a:srgbClr val="000099"/>
                </a:solidFill>
                <a:latin typeface="Verdana" pitchFamily="34" charset="0"/>
              </a:rPr>
              <a:t>строить сравнительные таблицы и выявлять закономерности с помощью компьютера; </a:t>
            </a:r>
          </a:p>
          <a:p>
            <a:pPr>
              <a:lnSpc>
                <a:spcPct val="70000"/>
              </a:lnSpc>
            </a:pPr>
            <a:r>
              <a:rPr lang="ru-RU" b="1" smtClean="0">
                <a:solidFill>
                  <a:srgbClr val="000099"/>
                </a:solidFill>
                <a:latin typeface="Verdana" pitchFamily="34" charset="0"/>
              </a:rPr>
              <a:t>применять информационные технологии для моделирования процессов и объектов; </a:t>
            </a:r>
          </a:p>
          <a:p>
            <a:pPr>
              <a:lnSpc>
                <a:spcPct val="70000"/>
              </a:lnSpc>
              <a:buFont typeface="Wingdings 3" pitchFamily="18" charset="2"/>
              <a:buNone/>
            </a:pPr>
            <a:r>
              <a:rPr lang="ru-RU" b="1" smtClean="0">
                <a:solidFill>
                  <a:srgbClr val="C33913"/>
                </a:solidFill>
                <a:latin typeface="Verdana" pitchFamily="34" charset="0"/>
              </a:rPr>
              <a:t>2. Наставничество</a:t>
            </a:r>
          </a:p>
          <a:p>
            <a:pPr>
              <a:lnSpc>
                <a:spcPct val="70000"/>
              </a:lnSpc>
              <a:buFont typeface="Wingdings 3" pitchFamily="18" charset="2"/>
              <a:buNone/>
            </a:pPr>
            <a:r>
              <a:rPr lang="ru-RU" b="1" smtClean="0">
                <a:solidFill>
                  <a:srgbClr val="C33913"/>
                </a:solidFill>
                <a:latin typeface="Verdana" pitchFamily="34" charset="0"/>
              </a:rPr>
              <a:t>3. Самообразование</a:t>
            </a:r>
          </a:p>
          <a:p>
            <a:pPr>
              <a:lnSpc>
                <a:spcPct val="70000"/>
              </a:lnSpc>
            </a:pPr>
            <a:endParaRPr lang="ru-RU" b="1" smtClean="0">
              <a:solidFill>
                <a:srgbClr val="C33913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Заголовок 1"/>
          <p:cNvSpPr>
            <a:spLocks noGrp="1"/>
          </p:cNvSpPr>
          <p:nvPr>
            <p:ph type="title"/>
          </p:nvPr>
        </p:nvSpPr>
        <p:spPr>
          <a:xfrm>
            <a:off x="1258888" y="260350"/>
            <a:ext cx="7561262" cy="792163"/>
          </a:xfrm>
        </p:spPr>
        <p:txBody>
          <a:bodyPr/>
          <a:lstStyle/>
          <a:p>
            <a:pPr algn="ctr" eaLnBrk="1" hangingPunct="1"/>
            <a:r>
              <a:rPr lang="ru-RU" sz="2000" b="1" smtClean="0">
                <a:solidFill>
                  <a:srgbClr val="000099"/>
                </a:solidFill>
                <a:latin typeface="Verdana" pitchFamily="34" charset="0"/>
              </a:rPr>
              <a:t>Кластер матапредметных компетенций педагога</a:t>
            </a:r>
          </a:p>
        </p:txBody>
      </p:sp>
      <p:sp>
        <p:nvSpPr>
          <p:cNvPr id="36866" name="Объект 2"/>
          <p:cNvSpPr>
            <a:spLocks noGrp="1"/>
          </p:cNvSpPr>
          <p:nvPr>
            <p:ph idx="1"/>
          </p:nvPr>
        </p:nvSpPr>
        <p:spPr>
          <a:xfrm>
            <a:off x="755650" y="1196975"/>
            <a:ext cx="8208963" cy="551817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000" b="1" dirty="0" smtClean="0">
                <a:solidFill>
                  <a:srgbClr val="C00000"/>
                </a:solidFill>
                <a:latin typeface="Verdana" pitchFamily="34" charset="0"/>
              </a:rPr>
              <a:t>Методическая компетенция </a:t>
            </a:r>
            <a:r>
              <a:rPr lang="ru-RU" sz="2000" b="1" i="1" dirty="0" smtClean="0">
                <a:solidFill>
                  <a:srgbClr val="000099"/>
                </a:solidFill>
                <a:latin typeface="Verdana" pitchFamily="34" charset="0"/>
              </a:rPr>
              <a:t>-</a:t>
            </a:r>
            <a:r>
              <a:rPr lang="ru-RU" sz="2000" b="1" dirty="0" smtClean="0">
                <a:solidFill>
                  <a:srgbClr val="000099"/>
                </a:solidFill>
                <a:latin typeface="Verdana" pitchFamily="34" charset="0"/>
              </a:rPr>
              <a:t> интегральная многоуровневая профессионально значимая характеристика личности и деятельности педагога, предусматривающая знания, умения и навыки в области методики работы с детьми; способность не только выявлять и распознавать, но и решать методические задачи, проблемы, возникающие в образовательном процессе 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Профессиональные дефициты МК 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– педагоги </a:t>
            </a:r>
            <a:r>
              <a:rPr lang="ru-RU" b="1" dirty="0" err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недоставточно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владеют целеполаганием, самоанализом, недостаточно владеют СОТ, не способны продуктивно оценивать и совершенствовать качество образовательного процесса; затрудняются в использовании ИКТ технологий.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 Их освоение   зачастую происходит стихийно и бессистемно. В результате уровень  владения ИКТ у большинства педагогов недостаточный и фрагментарный. В  большинстве случаев всё сводится к использованию интерактивной доски в качестве экрана, на который выводятся картинки, скачанные из интернета по теме урока или  занятия.</a:t>
            </a:r>
          </a:p>
          <a:p>
            <a:endParaRPr lang="ru-RU" b="1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ru-RU" sz="2000" b="1" dirty="0" smtClean="0">
              <a:solidFill>
                <a:srgbClr val="000099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5028" t="18872" r="24017" b="10607"/>
          <a:stretch/>
        </p:blipFill>
        <p:spPr>
          <a:xfrm>
            <a:off x="1285875" y="1383733"/>
            <a:ext cx="7572375" cy="423340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85728"/>
            <a:ext cx="6589199" cy="447436"/>
          </a:xfrm>
        </p:spPr>
        <p:txBody>
          <a:bodyPr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Verdana" pitchFamily="34" charset="0"/>
              </a:rPr>
              <a:t>Методическая компетенция</a:t>
            </a:r>
            <a:endParaRPr lang="ru-RU" sz="2000" b="1" dirty="0">
              <a:solidFill>
                <a:srgbClr val="18469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142984"/>
            <a:ext cx="8501122" cy="5500726"/>
          </a:xfrm>
        </p:spPr>
        <p:txBody>
          <a:bodyPr/>
          <a:lstStyle/>
          <a:p>
            <a:r>
              <a:rPr lang="ru-RU" b="1" dirty="0" smtClean="0">
                <a:solidFill>
                  <a:srgbClr val="184690"/>
                </a:solidFill>
                <a:latin typeface="Verdana" pitchFamily="34" charset="0"/>
              </a:rPr>
              <a:t>работа учителя в МО не носит системный характер; не готовы контролировать и оценивать качество разработанных методических материалов, программно-плановой документации; </a:t>
            </a:r>
            <a:r>
              <a:rPr lang="ru-RU" b="1" dirty="0" smtClean="0">
                <a:solidFill>
                  <a:srgbClr val="18469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дефицит знания методик обучения учащихся с ограниченными возможностями здоровья.</a:t>
            </a:r>
          </a:p>
          <a:p>
            <a:pPr>
              <a:buNone/>
            </a:pPr>
            <a:r>
              <a:rPr lang="ru-RU" b="1" i="1" dirty="0" smtClean="0">
                <a:solidFill>
                  <a:srgbClr val="18469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Показатели методической компетентности:</a:t>
            </a:r>
          </a:p>
          <a:p>
            <a:r>
              <a:rPr lang="ru-RU" b="1" dirty="0" smtClean="0">
                <a:solidFill>
                  <a:srgbClr val="18469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грамотное определение целей обучения и воспитания;</a:t>
            </a:r>
          </a:p>
          <a:p>
            <a:r>
              <a:rPr lang="ru-RU" b="1" dirty="0" smtClean="0">
                <a:solidFill>
                  <a:srgbClr val="18469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обоснованный отбор содержания, его информационная емкость и система смысловых связей;</a:t>
            </a:r>
          </a:p>
          <a:p>
            <a:r>
              <a:rPr lang="ru-RU" b="1" dirty="0" smtClean="0">
                <a:solidFill>
                  <a:srgbClr val="18469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организационные формы, методы и средства индивидуальных, групповых и коллективных занятий;</a:t>
            </a:r>
          </a:p>
          <a:p>
            <a:r>
              <a:rPr lang="ru-RU" b="1" dirty="0" smtClean="0">
                <a:solidFill>
                  <a:srgbClr val="18469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использование </a:t>
            </a:r>
            <a:r>
              <a:rPr lang="ru-RU" b="1" dirty="0" err="1" smtClean="0">
                <a:solidFill>
                  <a:srgbClr val="18469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ИКТ-технологий</a:t>
            </a:r>
            <a:r>
              <a:rPr lang="ru-RU" b="1" dirty="0" smtClean="0">
                <a:solidFill>
                  <a:srgbClr val="18469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ориентированных на развитие творческих способностей обучающихся;</a:t>
            </a:r>
          </a:p>
          <a:p>
            <a:r>
              <a:rPr lang="ru-RU" b="1" dirty="0" smtClean="0">
                <a:solidFill>
                  <a:srgbClr val="18469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организация продуктивного взаимодействия обучающихся, учителя и обучающихся,</a:t>
            </a:r>
          </a:p>
          <a:p>
            <a:endParaRPr lang="ru-RU" b="1" dirty="0" smtClean="0">
              <a:solidFill>
                <a:srgbClr val="18469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ru-RU" b="1" dirty="0" smtClean="0">
              <a:solidFill>
                <a:srgbClr val="18469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ru-RU" b="1" dirty="0">
              <a:solidFill>
                <a:srgbClr val="18469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571480"/>
            <a:ext cx="6589199" cy="447436"/>
          </a:xfrm>
        </p:spPr>
        <p:txBody>
          <a:bodyPr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Verdana" pitchFamily="34" charset="0"/>
              </a:rPr>
              <a:t>Методическая компетенция</a:t>
            </a:r>
            <a:endParaRPr lang="ru-RU" sz="20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071546"/>
            <a:ext cx="8286807" cy="5786454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27. Определите тип урока по представленной структуре: 1) этап подготовки учащихся к активному и сознательному освоению нового материала; 2) этап усвоения новых знаний, 3)этап закрепления новых знаний, 4)этап информации учащихся о домашнем задании, инструктаж по его выполнению ( </a:t>
            </a: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1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 </a:t>
            </a:r>
            <a:r>
              <a:rPr lang="ru-RU" sz="1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а) комбинированный урок;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б) урок  « открытия» нового материала;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в) урок рефлексии;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г) урок методологической направленности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3. Метод обучения, при котором учащийся сам ставит проблему, находит пути ее решения, оформляет и представляет результат, называется:  ( </a:t>
            </a: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 б</a:t>
            </a:r>
            <a:r>
              <a:rPr lang="ru-RU" sz="1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1. эвристическим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2. репродуктивным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3. проектным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4. проблемным </a:t>
            </a:r>
          </a:p>
          <a:p>
            <a:pPr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Заголовок 1"/>
          <p:cNvSpPr>
            <a:spLocks noGrp="1"/>
          </p:cNvSpPr>
          <p:nvPr>
            <p:ph type="title"/>
          </p:nvPr>
        </p:nvSpPr>
        <p:spPr>
          <a:xfrm>
            <a:off x="1547813" y="188913"/>
            <a:ext cx="6589712" cy="719137"/>
          </a:xfrm>
        </p:spPr>
        <p:txBody>
          <a:bodyPr/>
          <a:lstStyle/>
          <a:p>
            <a:pPr algn="ctr" eaLnBrk="1" hangingPunct="1"/>
            <a:r>
              <a:rPr lang="ru-RU" sz="2000" b="1" smtClean="0">
                <a:solidFill>
                  <a:srgbClr val="000099"/>
                </a:solidFill>
                <a:latin typeface="Verdana" pitchFamily="34" charset="0"/>
              </a:rPr>
              <a:t>Методические формы повышения квалификации педагогов в ОО</a:t>
            </a:r>
            <a:r>
              <a:rPr lang="ru-RU" sz="2000" smtClean="0">
                <a:solidFill>
                  <a:srgbClr val="000099"/>
                </a:solidFill>
                <a:latin typeface="Verdana" pitchFamily="34" charset="0"/>
              </a:rPr>
              <a:t/>
            </a:r>
            <a:br>
              <a:rPr lang="ru-RU" sz="2000" smtClean="0">
                <a:solidFill>
                  <a:srgbClr val="000099"/>
                </a:solidFill>
                <a:latin typeface="Verdana" pitchFamily="34" charset="0"/>
              </a:rPr>
            </a:br>
            <a:endParaRPr lang="ru-RU" sz="2000" smtClean="0">
              <a:solidFill>
                <a:srgbClr val="000099"/>
              </a:solidFill>
              <a:latin typeface="Verdana" pitchFamily="34" charset="0"/>
            </a:endParaRPr>
          </a:p>
        </p:txBody>
      </p:sp>
      <p:graphicFrame>
        <p:nvGraphicFramePr>
          <p:cNvPr id="33818" name="Group 26"/>
          <p:cNvGraphicFramePr>
            <a:graphicFrameLocks noGrp="1"/>
          </p:cNvGraphicFramePr>
          <p:nvPr>
            <p:ph idx="1"/>
          </p:nvPr>
        </p:nvGraphicFramePr>
        <p:xfrm>
          <a:off x="611188" y="1341438"/>
          <a:ext cx="8208962" cy="5516563"/>
        </p:xfrm>
        <a:graphic>
          <a:graphicData uri="http://schemas.openxmlformats.org/drawingml/2006/table">
            <a:tbl>
              <a:tblPr/>
              <a:tblGrid>
                <a:gridCol w="1889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877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54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Индивидуальные</a:t>
                      </a:r>
                    </a:p>
                  </a:txBody>
                  <a:tcPr marL="28575" marR="28575" marT="28575" marB="2857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Групповые</a:t>
                      </a:r>
                    </a:p>
                  </a:txBody>
                  <a:tcPr marL="28575" marR="28575" marT="28575" marB="2857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8E7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0" algn="ctr" defTabSz="914400" rtl="0" eaLnBrk="1" fontAlgn="base" latinLnBrk="0" hangingPunct="1">
                        <a:lnSpc>
                          <a:spcPct val="10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Фронтальные</a:t>
                      </a:r>
                    </a:p>
                  </a:txBody>
                  <a:tcPr marL="28575" marR="28575" marT="28575" marB="2857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1</a:t>
                      </a:r>
                    </a:p>
                  </a:txBody>
                  <a:tcPr marL="28575" marR="28575" marT="28575" marB="2857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2</a:t>
                      </a:r>
                    </a:p>
                  </a:txBody>
                  <a:tcPr marL="28575" marR="28575" marT="28575" marB="2857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3</a:t>
                      </a:r>
                    </a:p>
                  </a:txBody>
                  <a:tcPr marL="28575" marR="28575" marT="28575" marB="2857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0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– Индивидуальное шефство;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– наставничество</a:t>
                      </a:r>
                    </a:p>
                  </a:txBody>
                  <a:tcPr marL="28575" marR="28575" marT="28575" marB="2857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– Проблемные консультации;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– творческие микрогруппы;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– тематические семинары;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– психологический тренинг</a:t>
                      </a:r>
                    </a:p>
                  </a:txBody>
                  <a:tcPr marL="28575" marR="28575" marT="28575" marB="2857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– Педсовет;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– методсовет;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– психолого-педагогические семинары</a:t>
                      </a:r>
                    </a:p>
                  </a:txBody>
                  <a:tcPr marL="28575" marR="28575" marT="28575" marB="2857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25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– консультации руководящего персонала, учителей-методистов, психолога;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– самообразование (самовоспитание);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– моделирование индивидуальных вариантов методической работы для каждого педагога</a:t>
                      </a:r>
                    </a:p>
                  </a:txBody>
                  <a:tcPr marL="28575" marR="28575" marT="28575" marB="2857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– школа педагогического мастерства;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– организационно-деятельностные, ролевые игры;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– коллоквиумы;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– психолого-педагогический практикум;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– школа молодого учителя;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– АКС (анализ конкретных ситуаций);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– взаимопосещение уроков и внеурочных мероприятий;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– методические посиделки;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– творческие мастерские</a:t>
                      </a:r>
                    </a:p>
                  </a:txBody>
                  <a:tcPr marL="28575" marR="28575" marT="28575" marB="2857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– аукционы знаний, методических находок, идей;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– педагогические и методические ринги;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– «круглый стол»;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– «час защиты позиций»;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– теоретические, методические и практические конференции;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– КМН (конкурс методических находок);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– фестиваль методических идей</a:t>
                      </a:r>
                    </a:p>
                  </a:txBody>
                  <a:tcPr marL="28575" marR="28575" marT="28575" marB="2857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8936" name="Rectangle 3"/>
          <p:cNvSpPr>
            <a:spLocks noChangeArrowheads="1"/>
          </p:cNvSpPr>
          <p:nvPr/>
        </p:nvSpPr>
        <p:spPr bwMode="auto">
          <a:xfrm>
            <a:off x="6303963" y="1822450"/>
            <a:ext cx="184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1"/>
          <p:cNvSpPr>
            <a:spLocks noGrp="1"/>
          </p:cNvSpPr>
          <p:nvPr>
            <p:ph type="title"/>
          </p:nvPr>
        </p:nvSpPr>
        <p:spPr>
          <a:xfrm>
            <a:off x="1403350" y="188913"/>
            <a:ext cx="7561263" cy="792162"/>
          </a:xfrm>
        </p:spPr>
        <p:txBody>
          <a:bodyPr/>
          <a:lstStyle/>
          <a:p>
            <a:pPr algn="ctr" eaLnBrk="1" hangingPunct="1"/>
            <a:r>
              <a:rPr lang="ru-RU" sz="2400" b="1" smtClean="0">
                <a:solidFill>
                  <a:srgbClr val="000099"/>
                </a:solidFill>
                <a:latin typeface="Verdana" pitchFamily="34" charset="0"/>
              </a:rPr>
              <a:t>Кластер матапредметных компетенций педагога</a:t>
            </a:r>
          </a:p>
        </p:txBody>
      </p:sp>
      <p:sp>
        <p:nvSpPr>
          <p:cNvPr id="35842" name="Объект 2"/>
          <p:cNvSpPr>
            <a:spLocks noGrp="1"/>
          </p:cNvSpPr>
          <p:nvPr>
            <p:ph idx="1"/>
          </p:nvPr>
        </p:nvSpPr>
        <p:spPr>
          <a:xfrm>
            <a:off x="395288" y="1268413"/>
            <a:ext cx="8497887" cy="5184775"/>
          </a:xfrm>
        </p:spPr>
        <p:txBody>
          <a:bodyPr/>
          <a:lstStyle/>
          <a:p>
            <a:pPr eaLnBrk="1" hangingPunct="1"/>
            <a:r>
              <a:rPr lang="ru-RU" sz="2000" b="1" dirty="0" smtClean="0">
                <a:solidFill>
                  <a:srgbClr val="C00000"/>
                </a:solidFill>
                <a:latin typeface="Verdana" pitchFamily="34" charset="0"/>
              </a:rPr>
              <a:t>Коммуникативная компетенция </a:t>
            </a:r>
            <a:r>
              <a:rPr lang="ru-RU" sz="2000" b="1" i="1" dirty="0" smtClean="0">
                <a:solidFill>
                  <a:srgbClr val="000099"/>
                </a:solidFill>
                <a:latin typeface="Verdana" pitchFamily="34" charset="0"/>
              </a:rPr>
              <a:t>-</a:t>
            </a:r>
            <a:r>
              <a:rPr lang="ru-RU" sz="2000" b="1" dirty="0" smtClean="0">
                <a:solidFill>
                  <a:srgbClr val="000099"/>
                </a:solidFill>
                <a:latin typeface="Verdana" pitchFamily="34" charset="0"/>
              </a:rPr>
              <a:t> способность и готовность вступать в различного рода (невербальные и вербальные) контакты для решения коммуникативных задач в профессионально-педагогической деятельности, способствующих формированию и развитию коммуникативных умений и навыков у детей</a:t>
            </a:r>
          </a:p>
          <a:p>
            <a:pPr eaLnBrk="1" hangingPunct="1"/>
            <a:r>
              <a:rPr lang="ru-RU" sz="2000" b="1" dirty="0" smtClean="0">
                <a:solidFill>
                  <a:srgbClr val="C00000"/>
                </a:solidFill>
                <a:latin typeface="Verdana" pitchFamily="34" charset="0"/>
              </a:rPr>
              <a:t>Профессиональные дефициты КК </a:t>
            </a:r>
            <a:r>
              <a:rPr lang="ru-RU" sz="2000" b="1" dirty="0" smtClean="0">
                <a:solidFill>
                  <a:srgbClr val="000099"/>
                </a:solidFill>
                <a:latin typeface="Verdana" pitchFamily="34" charset="0"/>
              </a:rPr>
              <a:t>-педагоги слабо владеют технологиями </a:t>
            </a:r>
            <a:r>
              <a:rPr lang="ru-RU" sz="2000" b="1" dirty="0" err="1" smtClean="0">
                <a:solidFill>
                  <a:srgbClr val="000099"/>
                </a:solidFill>
                <a:latin typeface="Verdana" pitchFamily="34" charset="0"/>
              </a:rPr>
              <a:t>целеполагания</a:t>
            </a:r>
            <a:r>
              <a:rPr lang="ru-RU" sz="2000" b="1" dirty="0" smtClean="0">
                <a:solidFill>
                  <a:srgbClr val="000099"/>
                </a:solidFill>
                <a:latin typeface="Verdana" pitchFamily="34" charset="0"/>
              </a:rPr>
              <a:t> коммуникативного взаимодействия в зависимости условий работы с обучающимся; не умеют выбирать средства коммуникационного воздействия адекватно ситуациям; оценивать результаты совместной работы с   ребенком; не владеют невербальными средствами общения.</a:t>
            </a:r>
          </a:p>
          <a:p>
            <a:pPr eaLnBrk="1" hangingPunct="1"/>
            <a:endParaRPr lang="ru-RU" sz="2000" b="1" dirty="0" smtClean="0">
              <a:solidFill>
                <a:srgbClr val="000099"/>
              </a:solidFill>
              <a:latin typeface="Verdana" pitchFamily="34" charset="0"/>
            </a:endParaRPr>
          </a:p>
          <a:p>
            <a:pPr eaLnBrk="1" hangingPunct="1"/>
            <a:endParaRPr lang="ru-RU" sz="2400" dirty="0" smtClean="0"/>
          </a:p>
          <a:p>
            <a:pPr eaLnBrk="1" hangingPunct="1">
              <a:buFont typeface="Wingdings 3" pitchFamily="18" charset="2"/>
              <a:buNone/>
            </a:pPr>
            <a:endParaRPr lang="ru-RU" sz="2400" b="1" dirty="0" smtClean="0">
              <a:solidFill>
                <a:srgbClr val="002060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/>
          </p:nvPr>
        </p:nvSpPr>
        <p:spPr>
          <a:xfrm>
            <a:off x="1258888" y="115888"/>
            <a:ext cx="7705725" cy="792162"/>
          </a:xfrm>
        </p:spPr>
        <p:txBody>
          <a:bodyPr/>
          <a:lstStyle/>
          <a:p>
            <a:pPr algn="ctr" eaLnBrk="1" hangingPunct="1"/>
            <a:r>
              <a:rPr lang="ru-RU" sz="2400" b="1" smtClean="0">
                <a:solidFill>
                  <a:srgbClr val="000099"/>
                </a:solidFill>
                <a:latin typeface="Verdana" pitchFamily="34" charset="0"/>
              </a:rPr>
              <a:t>Кластер матапредметных компетенций педагога</a:t>
            </a:r>
          </a:p>
        </p:txBody>
      </p:sp>
      <p:sp>
        <p:nvSpPr>
          <p:cNvPr id="32770" name="Объект 2"/>
          <p:cNvSpPr>
            <a:spLocks noGrp="1"/>
          </p:cNvSpPr>
          <p:nvPr>
            <p:ph idx="1"/>
          </p:nvPr>
        </p:nvSpPr>
        <p:spPr>
          <a:xfrm>
            <a:off x="395288" y="1268413"/>
            <a:ext cx="8569325" cy="5400675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C00000"/>
                </a:solidFill>
                <a:latin typeface="Verdana" pitchFamily="34" charset="0"/>
              </a:rPr>
              <a:t>Мотивирующая компетенция: </a:t>
            </a:r>
            <a:r>
              <a:rPr lang="ru-RU" b="1" smtClean="0">
                <a:solidFill>
                  <a:srgbClr val="002060"/>
                </a:solidFill>
                <a:latin typeface="Verdana" pitchFamily="34" charset="0"/>
              </a:rPr>
              <a:t> </a:t>
            </a:r>
            <a:r>
              <a:rPr lang="ru-RU" b="1" smtClean="0">
                <a:solidFill>
                  <a:srgbClr val="000099"/>
                </a:solidFill>
                <a:latin typeface="Verdana" pitchFamily="34" charset="0"/>
              </a:rPr>
              <a:t>готовность педагога осваивать способы деятельности по выявлению и формированию позитивной мотивации детей к образовательной деятельности;  создавать ситуации, обеспечивающие позитивное принятие образовательной деятельности и достижение в ней успеха; использовать педагогические приемы формирования внутренних установок обучающихся на реализацию образовательной деятельности и повышения их самомотивирования</a:t>
            </a:r>
          </a:p>
          <a:p>
            <a:pPr eaLnBrk="1" hangingPunct="1"/>
            <a:r>
              <a:rPr lang="ru-RU" b="1" smtClean="0">
                <a:solidFill>
                  <a:srgbClr val="C00000"/>
                </a:solidFill>
                <a:latin typeface="Verdana" pitchFamily="34" charset="0"/>
              </a:rPr>
              <a:t>Профессиональные дефициты МК: </a:t>
            </a:r>
            <a:r>
              <a:rPr lang="ru-RU" b="1" smtClean="0">
                <a:solidFill>
                  <a:srgbClr val="000099"/>
                </a:solidFill>
                <a:latin typeface="Verdana" pitchFamily="34" charset="0"/>
              </a:rPr>
              <a:t>не владение разнообразными способами воздействия на обучающихся для повышения уровня их учебной мотивации; незнание способов активизации их творческих возможностей, методов вовлечения в дополнительные формы познания по предмету; неготовность педагога давать полную свободу детям в принятии решений, постановке целей и задач своей образовательной деятельности;</a:t>
            </a:r>
          </a:p>
          <a:p>
            <a:pPr eaLnBrk="1" hangingPunct="1"/>
            <a:endParaRPr lang="ru-RU" b="1" smtClean="0">
              <a:solidFill>
                <a:srgbClr val="000099"/>
              </a:solidFill>
              <a:latin typeface="Verdana" pitchFamily="34" charset="0"/>
            </a:endParaRPr>
          </a:p>
          <a:p>
            <a:pPr eaLnBrk="1" hangingPunct="1">
              <a:buFont typeface="Wingdings 3" pitchFamily="18" charset="2"/>
              <a:buNone/>
            </a:pPr>
            <a:r>
              <a:rPr lang="ru-RU" b="1" smtClean="0">
                <a:solidFill>
                  <a:srgbClr val="002060"/>
                </a:solidFill>
                <a:latin typeface="Verdana" pitchFamily="34" charset="0"/>
              </a:rPr>
              <a:t> </a:t>
            </a:r>
          </a:p>
          <a:p>
            <a:pPr eaLnBrk="1" hangingPunct="1"/>
            <a:endParaRPr lang="ru-RU" b="1" smtClean="0">
              <a:solidFill>
                <a:srgbClr val="002060"/>
              </a:solidFill>
              <a:latin typeface="Verdana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ru-RU" sz="1900" b="1" smtClean="0">
              <a:solidFill>
                <a:srgbClr val="C00000"/>
              </a:solidFill>
              <a:latin typeface="Verdana" pitchFamily="34" charset="0"/>
            </a:endParaRPr>
          </a:p>
          <a:p>
            <a:pPr eaLnBrk="1" hangingPunct="1">
              <a:lnSpc>
                <a:spcPct val="80000"/>
              </a:lnSpc>
              <a:buFont typeface="Wingdings 3" pitchFamily="18" charset="2"/>
              <a:buNone/>
            </a:pPr>
            <a:endParaRPr lang="ru-RU" sz="1900" b="1" smtClean="0">
              <a:solidFill>
                <a:srgbClr val="C00000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214290"/>
            <a:ext cx="6589199" cy="375998"/>
          </a:xfrm>
        </p:spPr>
        <p:txBody>
          <a:bodyPr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Verdana" pitchFamily="34" charset="0"/>
              </a:rPr>
              <a:t>Коммуникативная компетенция </a:t>
            </a:r>
            <a:endParaRPr lang="ru-RU" sz="20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85860"/>
            <a:ext cx="8286807" cy="4788000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Задания на 1 балл:</a:t>
            </a:r>
          </a:p>
          <a:p>
            <a:pPr>
              <a:buNone/>
            </a:pP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6) Средством невербального общения не является:</a:t>
            </a:r>
          </a:p>
          <a:p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контакт глазами</a:t>
            </a:r>
          </a:p>
          <a:p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мимика</a:t>
            </a:r>
          </a:p>
          <a:p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поза и жесты</a:t>
            </a:r>
          </a:p>
          <a:p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Речь</a:t>
            </a:r>
          </a:p>
          <a:p>
            <a:pPr>
              <a:buNone/>
            </a:pP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7) Выразительность, сила проявления чувств, переживаний:</a:t>
            </a:r>
          </a:p>
          <a:p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экспрессия</a:t>
            </a:r>
          </a:p>
          <a:p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экстраверсия</a:t>
            </a:r>
          </a:p>
          <a:p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экстравагантность</a:t>
            </a:r>
          </a:p>
          <a:p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Эксцентричность</a:t>
            </a:r>
          </a:p>
          <a:p>
            <a:pPr>
              <a:buNone/>
            </a:pPr>
            <a:endParaRPr lang="ru-RU" b="1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endParaRPr lang="ru-RU" b="1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endParaRPr lang="ru-RU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57290" y="285728"/>
            <a:ext cx="6589199" cy="375998"/>
          </a:xfrm>
        </p:spPr>
        <p:txBody>
          <a:bodyPr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Verdana" pitchFamily="34" charset="0"/>
              </a:rPr>
              <a:t>Коммуникативная компетенция </a:t>
            </a:r>
            <a:endParaRPr lang="ru-RU" sz="20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785786" y="1214422"/>
            <a:ext cx="7748614" cy="5286412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Вопросы на «2» балла:</a:t>
            </a:r>
          </a:p>
          <a:p>
            <a:pPr>
              <a:buNone/>
            </a:pP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1) Господствующий тип взаимоотношений, при котором один партнер подавляет другого:</a:t>
            </a:r>
          </a:p>
          <a:p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детерминизм</a:t>
            </a:r>
          </a:p>
          <a:p>
            <a:r>
              <a:rPr lang="ru-RU" b="1" dirty="0" err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антогонизм</a:t>
            </a:r>
            <a:endParaRPr lang="ru-RU" b="1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 err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доминантность</a:t>
            </a:r>
            <a:endParaRPr lang="ru-RU" b="1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Равноправие</a:t>
            </a:r>
          </a:p>
          <a:p>
            <a:pPr>
              <a:buNone/>
            </a:pP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5)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Способ влияния, который включает в себя систему доводов, обосновывающих выдвигаемые пожелания, предложения и т.п., называется:</a:t>
            </a:r>
          </a:p>
          <a:p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внушением</a:t>
            </a:r>
          </a:p>
          <a:p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подражанием</a:t>
            </a:r>
          </a:p>
          <a:p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заражением</a:t>
            </a:r>
          </a:p>
          <a:p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убеждением</a:t>
            </a:r>
          </a:p>
          <a:p>
            <a:endParaRPr lang="ru-RU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357166"/>
            <a:ext cx="6589199" cy="375998"/>
          </a:xfrm>
        </p:spPr>
        <p:txBody>
          <a:bodyPr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Verdana" pitchFamily="34" charset="0"/>
              </a:rPr>
              <a:t>Коммуникативная компетенция </a:t>
            </a:r>
            <a:endParaRPr lang="ru-RU" sz="20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214422"/>
            <a:ext cx="8072493" cy="5357850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Вопросы на «3» балла:</a:t>
            </a:r>
          </a:p>
          <a:p>
            <a:pPr>
              <a:buNone/>
            </a:pP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Стратегией поведения в конфликте не является:</a:t>
            </a:r>
          </a:p>
          <a:p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избегание</a:t>
            </a:r>
          </a:p>
          <a:p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соревнование</a:t>
            </a:r>
          </a:p>
          <a:p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сотрудничество</a:t>
            </a:r>
          </a:p>
          <a:p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самонаблюдение</a:t>
            </a:r>
          </a:p>
          <a:p>
            <a:pPr>
              <a:buNone/>
            </a:pP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2) Особенность человека, проявляющаяся в повышенной чувствительности к происходящим с ним событиям, обычно сопровождающаяся повышенной тревожностью, боязнью новых ситуаций, людей:</a:t>
            </a:r>
          </a:p>
          <a:p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инертность</a:t>
            </a:r>
          </a:p>
          <a:p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агрессивность</a:t>
            </a:r>
          </a:p>
          <a:p>
            <a:r>
              <a:rPr lang="ru-RU" b="1" dirty="0" err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сензитивность</a:t>
            </a:r>
            <a:endParaRPr lang="ru-RU" b="1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замкнутость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1"/>
          <p:cNvSpPr>
            <a:spLocks noGrp="1"/>
          </p:cNvSpPr>
          <p:nvPr>
            <p:ph type="title"/>
          </p:nvPr>
        </p:nvSpPr>
        <p:spPr>
          <a:xfrm>
            <a:off x="1258888" y="115888"/>
            <a:ext cx="7705725" cy="865187"/>
          </a:xfrm>
        </p:spPr>
        <p:txBody>
          <a:bodyPr/>
          <a:lstStyle/>
          <a:p>
            <a:pPr algn="ctr" eaLnBrk="1" hangingPunct="1"/>
            <a:r>
              <a:rPr lang="ru-RU" sz="2000" b="1" smtClean="0">
                <a:solidFill>
                  <a:srgbClr val="000099"/>
                </a:solidFill>
                <a:latin typeface="Verdana" pitchFamily="34" charset="0"/>
              </a:rPr>
              <a:t>Кластер матапредметных компетенций педагога</a:t>
            </a:r>
          </a:p>
        </p:txBody>
      </p:sp>
      <p:sp>
        <p:nvSpPr>
          <p:cNvPr id="33794" name="Объект 2"/>
          <p:cNvSpPr>
            <a:spLocks noGrp="1"/>
          </p:cNvSpPr>
          <p:nvPr>
            <p:ph idx="1"/>
          </p:nvPr>
        </p:nvSpPr>
        <p:spPr>
          <a:xfrm>
            <a:off x="250825" y="1268413"/>
            <a:ext cx="8642350" cy="525621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000" b="1" smtClean="0">
                <a:solidFill>
                  <a:srgbClr val="C00000"/>
                </a:solidFill>
                <a:latin typeface="Verdana" pitchFamily="34" charset="0"/>
              </a:rPr>
              <a:t>Организационно-управленческая компетенция </a:t>
            </a:r>
            <a:r>
              <a:rPr lang="ru-RU" sz="2000" b="1" i="1" smtClean="0">
                <a:solidFill>
                  <a:srgbClr val="002060"/>
                </a:solidFill>
                <a:latin typeface="Verdana" pitchFamily="34" charset="0"/>
              </a:rPr>
              <a:t>-</a:t>
            </a:r>
            <a:r>
              <a:rPr lang="ru-RU" sz="2000" b="1" smtClean="0">
                <a:solidFill>
                  <a:srgbClr val="002060"/>
                </a:solidFill>
                <a:latin typeface="Verdana" pitchFamily="34" charset="0"/>
              </a:rPr>
              <a:t> </a:t>
            </a:r>
            <a:r>
              <a:rPr lang="ru-RU" sz="2000" b="1" smtClean="0">
                <a:solidFill>
                  <a:srgbClr val="000099"/>
                </a:solidFill>
                <a:latin typeface="Verdana" pitchFamily="34" charset="0"/>
              </a:rPr>
              <a:t>комплексная система способностей педагога, проявляющихся в его готовности выделять, точно формулировать, целостно и глубоко анализировать проблемы развития обучающихся, находить наиболее целесообразные и эффективные пути их решения относительно конкретной ситуации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b="1" smtClean="0">
                <a:solidFill>
                  <a:srgbClr val="C00000"/>
                </a:solidFill>
                <a:latin typeface="Verdana" pitchFamily="34" charset="0"/>
              </a:rPr>
              <a:t> Профессиональные дефициты ОУК -</a:t>
            </a:r>
            <a:r>
              <a:rPr lang="ru-RU" sz="2000" b="1" smtClean="0">
                <a:solidFill>
                  <a:srgbClr val="000099"/>
                </a:solidFill>
                <a:latin typeface="Verdana" pitchFamily="34" charset="0"/>
              </a:rPr>
              <a:t>у педагогов вызывают затруднения вопросы, связанные с организацией и реализацией индивидуального образовательного маршрута учащегося; выбором форм, методов и приемов индивидуального, совместного обучения и взаимообучения; организацией контрольно-аналитической деятельности, в том числе, применение новых подходов к педагогическим измерениям образовательных результатов;</a:t>
            </a:r>
          </a:p>
          <a:p>
            <a:pPr eaLnBrk="1" hangingPunct="1">
              <a:lnSpc>
                <a:spcPct val="80000"/>
              </a:lnSpc>
            </a:pPr>
            <a:endParaRPr lang="ru-RU" sz="2000" b="1" smtClean="0">
              <a:solidFill>
                <a:srgbClr val="000099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/>
          </p:nvPr>
        </p:nvSpPr>
        <p:spPr>
          <a:xfrm>
            <a:off x="1403350" y="333375"/>
            <a:ext cx="7561263" cy="719138"/>
          </a:xfrm>
        </p:spPr>
        <p:txBody>
          <a:bodyPr/>
          <a:lstStyle/>
          <a:p>
            <a:pPr algn="ctr" eaLnBrk="1" hangingPunct="1"/>
            <a:r>
              <a:rPr lang="ru-RU" sz="2200" b="1" smtClean="0">
                <a:solidFill>
                  <a:srgbClr val="000099"/>
                </a:solidFill>
                <a:latin typeface="Verdana" pitchFamily="34" charset="0"/>
              </a:rPr>
              <a:t>Кластер матапредметных компетенций педагога</a:t>
            </a:r>
          </a:p>
        </p:txBody>
      </p:sp>
      <p:sp>
        <p:nvSpPr>
          <p:cNvPr id="34818" name="Объект 2"/>
          <p:cNvSpPr>
            <a:spLocks noGrp="1"/>
          </p:cNvSpPr>
          <p:nvPr>
            <p:ph idx="1"/>
          </p:nvPr>
        </p:nvSpPr>
        <p:spPr>
          <a:xfrm>
            <a:off x="468313" y="1268413"/>
            <a:ext cx="8496300" cy="5329237"/>
          </a:xfrm>
        </p:spPr>
        <p:txBody>
          <a:bodyPr/>
          <a:lstStyle/>
          <a:p>
            <a:pPr eaLnBrk="1" hangingPunct="1"/>
            <a:r>
              <a:rPr lang="ru-RU" sz="2000" b="1" smtClean="0">
                <a:solidFill>
                  <a:srgbClr val="C00000"/>
                </a:solidFill>
                <a:latin typeface="Verdana" pitchFamily="34" charset="0"/>
              </a:rPr>
              <a:t>Исследовательская компетенция </a:t>
            </a:r>
            <a:r>
              <a:rPr lang="ru-RU" sz="2000" b="1" smtClean="0">
                <a:solidFill>
                  <a:srgbClr val="000099"/>
                </a:solidFill>
                <a:latin typeface="Verdana" pitchFamily="34" charset="0"/>
              </a:rPr>
              <a:t>- интегративное качество педагога, проявляющееся в его способности и готовности к организации и сопровождению процесса осуществления научных исследований детей для достижения социально значимых результатов  </a:t>
            </a:r>
          </a:p>
          <a:p>
            <a:pPr eaLnBrk="1" hangingPunct="1"/>
            <a:r>
              <a:rPr lang="ru-RU" sz="2000" b="1" smtClean="0">
                <a:solidFill>
                  <a:srgbClr val="C00000"/>
                </a:solidFill>
                <a:latin typeface="Verdana" pitchFamily="34" charset="0"/>
              </a:rPr>
              <a:t>Профессиональные дефициты ИсК </a:t>
            </a:r>
            <a:r>
              <a:rPr lang="ru-RU" sz="2000" b="1" smtClean="0">
                <a:solidFill>
                  <a:srgbClr val="000099"/>
                </a:solidFill>
                <a:latin typeface="Verdana" pitchFamily="34" charset="0"/>
              </a:rPr>
              <a:t>– недостаточное понимание сути исследовательской  деятельности;  недостаточно владеют методами проектирования детских и молодежных исследовательских проектов; технологиями и инструментами организации и оценивания результативности детской исследовательской деятельности</a:t>
            </a:r>
          </a:p>
          <a:p>
            <a:pPr eaLnBrk="1" hangingPunct="1"/>
            <a:endParaRPr lang="ru-RU" sz="2000" b="1" smtClean="0">
              <a:solidFill>
                <a:srgbClr val="000099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785786" y="428604"/>
            <a:ext cx="7929618" cy="6429396"/>
          </a:xfrm>
        </p:spPr>
        <p:txBody>
          <a:bodyPr/>
          <a:lstStyle/>
          <a:p>
            <a:pPr>
              <a:buNone/>
            </a:pPr>
            <a:r>
              <a:rPr lang="ru-RU" sz="2000" b="1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          В указе президента Российской Федерации № 204  от 07.07.2018 «О национальных целях и стратегических задачах развития Российской Федерации на период до 2024 года» выделены 9 федеральных программ  :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ФП «Современная школа»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ФП «Успех каждого ребенка»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ФП «Современные родители»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ФП «Цифровая школа»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ФП «Учитель будущего»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ФП «Молодые профессионалы»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ФП «Новые возможности для каждого»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ФП «Социальная активность»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ФП «Повышение конкурентоспособности российского высшего образования»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333300"/>
                </a:solidFill>
                <a:latin typeface="Arial" pitchFamily="34" charset="0"/>
                <a:cs typeface="Arial" pitchFamily="34" charset="0"/>
              </a:rPr>
              <a:t>ФП Социальные лифты ( </a:t>
            </a:r>
            <a:r>
              <a:rPr lang="ru-RU" sz="2000" i="1" dirty="0" smtClean="0">
                <a:solidFill>
                  <a:srgbClr val="3333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smtClean="0">
                <a:solidFill>
                  <a:srgbClr val="333300"/>
                </a:solidFill>
                <a:latin typeface="Arial" pitchFamily="34" charset="0"/>
                <a:cs typeface="Arial" pitchFamily="34" charset="0"/>
              </a:rPr>
              <a:t>формирования управленческой элиты страны  )                        </a:t>
            </a:r>
            <a:r>
              <a:rPr lang="ru-RU" sz="1200" b="1" i="1" dirty="0" smtClean="0">
                <a:solidFill>
                  <a:srgbClr val="333300"/>
                </a:solidFill>
                <a:latin typeface="Arial" pitchFamily="34" charset="0"/>
                <a:cs typeface="Arial" pitchFamily="34" charset="0"/>
              </a:rPr>
              <a:t>конкурс «Лидеры России»</a:t>
            </a:r>
            <a:endParaRPr lang="ru-RU" sz="1200" b="1" dirty="0" smtClean="0">
              <a:solidFill>
                <a:srgbClr val="3333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endParaRPr lang="ru-RU" sz="2000" b="1" dirty="0" smtClean="0">
              <a:solidFill>
                <a:srgbClr val="3333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endParaRPr lang="ru-RU" sz="2000" dirty="0" smtClean="0">
              <a:solidFill>
                <a:srgbClr val="003399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endParaRPr lang="ru-RU" sz="2000" dirty="0" smtClean="0">
              <a:solidFill>
                <a:srgbClr val="003399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endParaRPr lang="ru-RU" sz="2000" dirty="0" smtClean="0">
              <a:solidFill>
                <a:srgbClr val="003399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endParaRPr lang="ru-RU" sz="2000" dirty="0" smtClean="0">
              <a:solidFill>
                <a:srgbClr val="003399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endParaRPr lang="ru-RU" sz="2000" b="1" dirty="0" smtClean="0">
              <a:solidFill>
                <a:srgbClr val="003399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endParaRPr lang="ru-RU" sz="2000" dirty="0" smtClean="0">
              <a:solidFill>
                <a:srgbClr val="003399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endParaRPr lang="ru-RU" sz="2000" b="1" dirty="0" smtClean="0">
              <a:solidFill>
                <a:srgbClr val="003399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endParaRPr lang="ru-RU" sz="2000" b="1" dirty="0" smtClean="0">
              <a:solidFill>
                <a:srgbClr val="003399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endParaRPr lang="ru-RU" sz="2000" dirty="0" smtClean="0">
              <a:solidFill>
                <a:srgbClr val="003399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endParaRPr lang="ru-RU" sz="2000" dirty="0" smtClean="0">
              <a:solidFill>
                <a:srgbClr val="003399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endParaRPr lang="ru-RU" sz="2000" b="1" dirty="0" smtClean="0">
              <a:solidFill>
                <a:srgbClr val="003399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0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71472" y="0"/>
            <a:ext cx="8183880" cy="50006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Национальный проект </a:t>
            </a:r>
            <a:br>
              <a:rPr lang="ru-RU" sz="2400" b="1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</a:br>
            <a:endParaRPr lang="ru-RU" sz="2400" b="1" dirty="0">
              <a:solidFill>
                <a:srgbClr val="003399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Заголовок 1"/>
          <p:cNvSpPr>
            <a:spLocks noGrp="1"/>
          </p:cNvSpPr>
          <p:nvPr>
            <p:ph type="title"/>
          </p:nvPr>
        </p:nvSpPr>
        <p:spPr>
          <a:xfrm>
            <a:off x="1187450" y="260350"/>
            <a:ext cx="7561263" cy="792163"/>
          </a:xfrm>
        </p:spPr>
        <p:txBody>
          <a:bodyPr/>
          <a:lstStyle/>
          <a:p>
            <a:pPr algn="ctr" eaLnBrk="1" hangingPunct="1"/>
            <a:r>
              <a:rPr lang="ru-RU" sz="2200" b="1" smtClean="0">
                <a:solidFill>
                  <a:srgbClr val="000099"/>
                </a:solidFill>
                <a:latin typeface="Verdana" pitchFamily="34" charset="0"/>
              </a:rPr>
              <a:t>Кластер матапредметных компетенций педагога</a:t>
            </a:r>
          </a:p>
        </p:txBody>
      </p:sp>
      <p:sp>
        <p:nvSpPr>
          <p:cNvPr id="40962" name="Объект 2"/>
          <p:cNvSpPr>
            <a:spLocks noGrp="1"/>
          </p:cNvSpPr>
          <p:nvPr>
            <p:ph idx="1"/>
          </p:nvPr>
        </p:nvSpPr>
        <p:spPr>
          <a:xfrm>
            <a:off x="971550" y="1268413"/>
            <a:ext cx="7993063" cy="532923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000" b="1" smtClean="0">
                <a:solidFill>
                  <a:srgbClr val="C00000"/>
                </a:solidFill>
                <a:latin typeface="Verdana" pitchFamily="34" charset="0"/>
              </a:rPr>
              <a:t>Тъюторская компетенция </a:t>
            </a:r>
            <a:r>
              <a:rPr lang="ru-RU" sz="2000" b="1" smtClean="0">
                <a:solidFill>
                  <a:srgbClr val="000099"/>
                </a:solidFill>
                <a:latin typeface="Verdana" pitchFamily="34" charset="0"/>
              </a:rPr>
              <a:t>- готовность педагога к педагогическому сопровождению обучающегося через формирование его запроса на образовательную деятельность, помощь в её планировании, анализе и представлении результата развития ребёнка, решении его индивидуальных образовательных проблем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smtClean="0">
                <a:solidFill>
                  <a:srgbClr val="C00000"/>
                </a:solidFill>
                <a:latin typeface="Verdana" pitchFamily="34" charset="0"/>
              </a:rPr>
              <a:t>Профессиональные дефициты ТК </a:t>
            </a:r>
            <a:r>
              <a:rPr lang="ru-RU" sz="2000" b="1" smtClean="0">
                <a:solidFill>
                  <a:srgbClr val="000099"/>
                </a:solidFill>
                <a:latin typeface="Verdana" pitchFamily="34" charset="0"/>
              </a:rPr>
              <a:t>– недостаточное понимание педагогами сути тьюторской деятельности;   недостаточное владение методами и приёмами тьюторского сопровождения, технологиями индивидуализации образовательной деятельности обучающихся; в целом большинство педагогов недооценивают возможности тьюторской модели педагогического сопровождения ( особенно в старших классах)</a:t>
            </a:r>
          </a:p>
          <a:p>
            <a:pPr eaLnBrk="1" hangingPunct="1">
              <a:lnSpc>
                <a:spcPct val="90000"/>
              </a:lnSpc>
            </a:pPr>
            <a:endParaRPr lang="ru-RU" sz="2000" b="1" smtClean="0">
              <a:solidFill>
                <a:srgbClr val="000099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Заголовок 1"/>
          <p:cNvSpPr>
            <a:spLocks noGrp="1"/>
          </p:cNvSpPr>
          <p:nvPr>
            <p:ph type="title"/>
          </p:nvPr>
        </p:nvSpPr>
        <p:spPr>
          <a:xfrm>
            <a:off x="1331913" y="260350"/>
            <a:ext cx="7561262" cy="504825"/>
          </a:xfrm>
        </p:spPr>
        <p:txBody>
          <a:bodyPr/>
          <a:lstStyle/>
          <a:p>
            <a:pPr eaLnBrk="1" hangingPunct="1"/>
            <a:r>
              <a:rPr lang="ru-RU" sz="2400" b="1" smtClean="0">
                <a:solidFill>
                  <a:srgbClr val="002060"/>
                </a:solidFill>
                <a:latin typeface="Verdana" pitchFamily="34" charset="0"/>
              </a:rPr>
              <a:t> </a:t>
            </a:r>
          </a:p>
        </p:txBody>
      </p:sp>
      <p:sp>
        <p:nvSpPr>
          <p:cNvPr id="41986" name="Объект 2"/>
          <p:cNvSpPr>
            <a:spLocks noGrp="1"/>
          </p:cNvSpPr>
          <p:nvPr>
            <p:ph idx="1"/>
          </p:nvPr>
        </p:nvSpPr>
        <p:spPr>
          <a:xfrm>
            <a:off x="827088" y="1341438"/>
            <a:ext cx="8066087" cy="5256212"/>
          </a:xfrm>
        </p:spPr>
        <p:txBody>
          <a:bodyPr/>
          <a:lstStyle/>
          <a:p>
            <a:pPr eaLnBrk="1" hangingPunct="1"/>
            <a:r>
              <a:rPr lang="ru-RU" sz="2200" b="1" smtClean="0">
                <a:solidFill>
                  <a:srgbClr val="C00000"/>
                </a:solidFill>
                <a:latin typeface="Verdana" pitchFamily="34" charset="0"/>
              </a:rPr>
              <a:t>Креативная компетенция </a:t>
            </a:r>
            <a:r>
              <a:rPr lang="ru-RU" sz="2200" b="1" i="1" smtClean="0">
                <a:solidFill>
                  <a:srgbClr val="000099"/>
                </a:solidFill>
                <a:latin typeface="Verdana" pitchFamily="34" charset="0"/>
              </a:rPr>
              <a:t>-</a:t>
            </a:r>
            <a:r>
              <a:rPr lang="ru-RU" sz="2200" b="1" smtClean="0">
                <a:solidFill>
                  <a:srgbClr val="000099"/>
                </a:solidFill>
                <a:latin typeface="Verdana" pitchFamily="34" charset="0"/>
              </a:rPr>
              <a:t> готовность педагога к инновационной продуктивной деятельности и способность к развитию креативности одаренных детей </a:t>
            </a:r>
          </a:p>
          <a:p>
            <a:pPr eaLnBrk="1" hangingPunct="1"/>
            <a:r>
              <a:rPr lang="ru-RU" sz="2200" b="1" smtClean="0">
                <a:solidFill>
                  <a:srgbClr val="C00000"/>
                </a:solidFill>
                <a:latin typeface="Verdana" pitchFamily="34" charset="0"/>
              </a:rPr>
              <a:t>Профессиональные дефициты КрК -</a:t>
            </a:r>
            <a:r>
              <a:rPr lang="ru-RU" sz="2200" b="1" smtClean="0">
                <a:solidFill>
                  <a:srgbClr val="000099"/>
                </a:solidFill>
                <a:latin typeface="Verdana" pitchFamily="34" charset="0"/>
              </a:rPr>
              <a:t>наибольшие затруднения вызвают вопросы, связанные с владением технологиями развития креативности у детей; вовлечением их в самостоятельную коллективную творческую деятельность; а также с мотивацией к творческой деятельности, как самих детей, так и педагога; недостаточной готовностью педагогов к собственной инновационной деятельности</a:t>
            </a:r>
          </a:p>
          <a:p>
            <a:pPr eaLnBrk="1" hangingPunct="1"/>
            <a:endParaRPr lang="ru-RU" sz="2200" b="1" smtClean="0">
              <a:solidFill>
                <a:srgbClr val="000099"/>
              </a:solidFill>
              <a:latin typeface="Verdana" pitchFamily="34" charset="0"/>
            </a:endParaRPr>
          </a:p>
        </p:txBody>
      </p:sp>
      <p:sp>
        <p:nvSpPr>
          <p:cNvPr id="41987" name="Прямоугольник 3"/>
          <p:cNvSpPr>
            <a:spLocks noChangeArrowheads="1"/>
          </p:cNvSpPr>
          <p:nvPr/>
        </p:nvSpPr>
        <p:spPr bwMode="auto">
          <a:xfrm>
            <a:off x="1476375" y="333375"/>
            <a:ext cx="75596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000099"/>
                </a:solidFill>
                <a:latin typeface="Verdana" pitchFamily="34" charset="0"/>
              </a:rPr>
              <a:t>Кластер матапредметных компетенций педагога</a:t>
            </a:r>
            <a:endParaRPr lang="ru-RU" sz="240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Заголовок 1"/>
          <p:cNvSpPr>
            <a:spLocks noGrp="1"/>
          </p:cNvSpPr>
          <p:nvPr>
            <p:ph type="title"/>
          </p:nvPr>
        </p:nvSpPr>
        <p:spPr>
          <a:xfrm>
            <a:off x="1331913" y="260350"/>
            <a:ext cx="7561262" cy="865188"/>
          </a:xfrm>
        </p:spPr>
        <p:txBody>
          <a:bodyPr/>
          <a:lstStyle/>
          <a:p>
            <a:pPr algn="ctr" eaLnBrk="1" hangingPunct="1"/>
            <a:r>
              <a:rPr lang="ru-RU" sz="2200" b="1" smtClean="0">
                <a:solidFill>
                  <a:srgbClr val="000099"/>
                </a:solidFill>
                <a:latin typeface="Verdana" pitchFamily="34" charset="0"/>
              </a:rPr>
              <a:t>Кластер матапредметных компетенций педагога</a:t>
            </a:r>
            <a:r>
              <a:rPr lang="ru-RU" sz="2200" smtClean="0">
                <a:solidFill>
                  <a:srgbClr val="000099"/>
                </a:solidFill>
              </a:rPr>
              <a:t/>
            </a:r>
            <a:br>
              <a:rPr lang="ru-RU" sz="2200" smtClean="0">
                <a:solidFill>
                  <a:srgbClr val="000099"/>
                </a:solidFill>
              </a:rPr>
            </a:br>
            <a:endParaRPr lang="ru-RU" sz="2200" b="1" smtClean="0">
              <a:solidFill>
                <a:srgbClr val="000099"/>
              </a:solidFill>
              <a:latin typeface="Verdana" pitchFamily="34" charset="0"/>
            </a:endParaRPr>
          </a:p>
        </p:txBody>
      </p:sp>
      <p:sp>
        <p:nvSpPr>
          <p:cNvPr id="43010" name="Объект 2"/>
          <p:cNvSpPr>
            <a:spLocks noGrp="1"/>
          </p:cNvSpPr>
          <p:nvPr>
            <p:ph idx="1"/>
          </p:nvPr>
        </p:nvSpPr>
        <p:spPr>
          <a:xfrm>
            <a:off x="395288" y="981075"/>
            <a:ext cx="8569325" cy="5616575"/>
          </a:xfrm>
        </p:spPr>
        <p:txBody>
          <a:bodyPr/>
          <a:lstStyle/>
          <a:p>
            <a:pPr eaLnBrk="1" hangingPunct="1"/>
            <a:r>
              <a:rPr lang="ru-RU" sz="2000" b="1" dirty="0" smtClean="0">
                <a:solidFill>
                  <a:srgbClr val="C00000"/>
                </a:solidFill>
                <a:latin typeface="Verdana" pitchFamily="34" charset="0"/>
              </a:rPr>
              <a:t>        Компетенция самообразования и самосовершенствования</a:t>
            </a:r>
            <a:r>
              <a:rPr lang="ru-RU" sz="2000" b="1" dirty="0" smtClean="0">
                <a:solidFill>
                  <a:srgbClr val="002060"/>
                </a:solidFill>
                <a:latin typeface="Verdana" pitchFamily="34" charset="0"/>
              </a:rPr>
              <a:t> — </a:t>
            </a:r>
            <a:r>
              <a:rPr lang="ru-RU" sz="2000" b="1" dirty="0" smtClean="0">
                <a:solidFill>
                  <a:srgbClr val="000099"/>
                </a:solidFill>
                <a:latin typeface="Verdana" pitchFamily="34" charset="0"/>
              </a:rPr>
              <a:t>интегративная характеристика личности педагога, включающая в себя мотивацию к познанию, способность ставить цели и задачи саморазвития, владение методами и приемами самосовершенствования, способность к </a:t>
            </a:r>
            <a:r>
              <a:rPr lang="ru-RU" sz="2000" b="1" dirty="0" err="1" smtClean="0">
                <a:solidFill>
                  <a:srgbClr val="000099"/>
                </a:solidFill>
                <a:latin typeface="Verdana" pitchFamily="34" charset="0"/>
              </a:rPr>
              <a:t>саморегуляции</a:t>
            </a:r>
            <a:r>
              <a:rPr lang="ru-RU" sz="2000" b="1" dirty="0" smtClean="0">
                <a:solidFill>
                  <a:srgbClr val="000099"/>
                </a:solidFill>
                <a:latin typeface="Verdana" pitchFamily="34" charset="0"/>
              </a:rPr>
              <a:t> данного процесса, адекватной самооценки рефлексии уровня собственного развития </a:t>
            </a:r>
          </a:p>
          <a:p>
            <a:pPr eaLnBrk="1" hangingPunct="1"/>
            <a:r>
              <a:rPr lang="ru-RU" sz="2000" b="1" dirty="0" smtClean="0">
                <a:solidFill>
                  <a:srgbClr val="C00000"/>
                </a:solidFill>
                <a:latin typeface="Verdana" pitchFamily="34" charset="0"/>
              </a:rPr>
              <a:t>Профессиональные дефициты КСС </a:t>
            </a:r>
            <a:r>
              <a:rPr lang="ru-RU" sz="2000" b="1" dirty="0" smtClean="0">
                <a:solidFill>
                  <a:srgbClr val="002060"/>
                </a:solidFill>
                <a:latin typeface="Verdana" pitchFamily="34" charset="0"/>
              </a:rPr>
              <a:t>– </a:t>
            </a:r>
            <a:r>
              <a:rPr lang="ru-RU" sz="2000" b="1" dirty="0" smtClean="0">
                <a:solidFill>
                  <a:srgbClr val="000099"/>
                </a:solidFill>
                <a:latin typeface="Verdana" pitchFamily="34" charset="0"/>
              </a:rPr>
              <a:t>не владение целеполаганием в области самосовершенствования и саморазвития, трудности в составления плана самообразования ( работа над методической темой),недостаточные навыки самоорганизации, применение стандартных решений ко всем  проблемам, затруднения в самоанализе своей деятельности, трудности в осознании собственных возможностей и т.д.</a:t>
            </a:r>
            <a:r>
              <a:rPr lang="ru-RU" sz="2000" dirty="0" smtClean="0">
                <a:solidFill>
                  <a:srgbClr val="000099"/>
                </a:solidFill>
              </a:rPr>
              <a:t> </a:t>
            </a:r>
            <a:endParaRPr lang="ru-RU" sz="2000" b="1" dirty="0" smtClean="0">
              <a:solidFill>
                <a:srgbClr val="000099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Объект 2"/>
          <p:cNvSpPr>
            <a:spLocks noGrp="1"/>
          </p:cNvSpPr>
          <p:nvPr>
            <p:ph idx="1"/>
          </p:nvPr>
        </p:nvSpPr>
        <p:spPr>
          <a:xfrm>
            <a:off x="468313" y="1268413"/>
            <a:ext cx="8496300" cy="5329237"/>
          </a:xfrm>
        </p:spPr>
        <p:txBody>
          <a:bodyPr/>
          <a:lstStyle/>
          <a:p>
            <a:pPr eaLnBrk="1" hangingPunct="1"/>
            <a:r>
              <a:rPr lang="ru-RU" sz="2400" b="1" smtClean="0">
                <a:solidFill>
                  <a:srgbClr val="000099"/>
                </a:solidFill>
                <a:latin typeface="Verdana" pitchFamily="34" charset="0"/>
              </a:rPr>
              <a:t>При организации процесса формирования метапредметных компетенций необходимо особо сделать акцент на практико-ориентированные, активные педагогические технологии и  методы преодоления наиболее часто встречающихся профессиональных дефицитов</a:t>
            </a:r>
          </a:p>
          <a:p>
            <a:pPr eaLnBrk="1" hangingPunct="1"/>
            <a:endParaRPr lang="ru-RU" sz="2400" b="1" smtClean="0">
              <a:solidFill>
                <a:srgbClr val="000099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Заголовок 1"/>
          <p:cNvSpPr>
            <a:spLocks noGrp="1"/>
          </p:cNvSpPr>
          <p:nvPr>
            <p:ph type="title"/>
          </p:nvPr>
        </p:nvSpPr>
        <p:spPr>
          <a:xfrm>
            <a:off x="1187450" y="333375"/>
            <a:ext cx="7848600" cy="792163"/>
          </a:xfrm>
        </p:spPr>
        <p:txBody>
          <a:bodyPr/>
          <a:lstStyle/>
          <a:p>
            <a:pPr algn="ctr" eaLnBrk="1" hangingPunct="1"/>
            <a:r>
              <a:rPr lang="ru-RU" sz="2000" b="1" smtClean="0">
                <a:solidFill>
                  <a:srgbClr val="C00000"/>
                </a:solidFill>
                <a:latin typeface="Verdana" pitchFamily="34" charset="0"/>
              </a:rPr>
              <a:t>4. Психолого-педагогические  компетенции </a:t>
            </a:r>
            <a:endParaRPr lang="ru-RU" sz="2000" smtClean="0">
              <a:solidFill>
                <a:srgbClr val="C00000"/>
              </a:solidFill>
              <a:latin typeface="Verdana" pitchFamily="34" charset="0"/>
            </a:endParaRPr>
          </a:p>
        </p:txBody>
      </p:sp>
      <p:sp>
        <p:nvSpPr>
          <p:cNvPr id="45058" name="Объект 2"/>
          <p:cNvSpPr>
            <a:spLocks noGrp="1"/>
          </p:cNvSpPr>
          <p:nvPr>
            <p:ph idx="1"/>
          </p:nvPr>
        </p:nvSpPr>
        <p:spPr>
          <a:xfrm>
            <a:off x="468313" y="1196975"/>
            <a:ext cx="8424862" cy="5545138"/>
          </a:xfrm>
        </p:spPr>
        <p:txBody>
          <a:bodyPr/>
          <a:lstStyle/>
          <a:p>
            <a:pPr eaLnBrk="1" hangingPunct="1"/>
            <a:r>
              <a:rPr lang="ru-RU" sz="2000" b="1" smtClean="0">
                <a:solidFill>
                  <a:srgbClr val="000099"/>
                </a:solidFill>
                <a:latin typeface="Verdana" pitchFamily="34" charset="0"/>
              </a:rPr>
              <a:t>Знание общих закономерностей развития личности и проявления личностных свойств, психологических законов периодизации и кризисов развития, возрастных особенностей учащихся; </a:t>
            </a:r>
          </a:p>
          <a:p>
            <a:pPr eaLnBrk="1" hangingPunct="1"/>
            <a:r>
              <a:rPr lang="ru-RU" sz="2000" b="1" smtClean="0">
                <a:solidFill>
                  <a:srgbClr val="000099"/>
                </a:solidFill>
                <a:latin typeface="Verdana" pitchFamily="34" charset="0"/>
              </a:rPr>
              <a:t>Готовность принять разных детей, вне зависимости от их реальных учебных возможностей, особенностей в поведении, состояния психического и физического здоровья. Профессиональная установка на оказание помощи любому ребенку;</a:t>
            </a:r>
          </a:p>
          <a:p>
            <a:pPr eaLnBrk="1" hangingPunct="1"/>
            <a:r>
              <a:rPr lang="ru-RU" sz="2000" b="1" smtClean="0">
                <a:solidFill>
                  <a:srgbClr val="000099"/>
                </a:solidFill>
                <a:latin typeface="Verdana" pitchFamily="34" charset="0"/>
              </a:rPr>
              <a:t>Способность выйти за пределы нормативной деятельности, определить преимущества и недостатки педагогических нововведений, способность самому осваивать, создавать и внедрять новые ценности и технологии, осуществлять    исследовательскую функцию в педагогической деятельности;  </a:t>
            </a:r>
          </a:p>
          <a:p>
            <a:pPr eaLnBrk="1" hangingPunct="1"/>
            <a:endParaRPr lang="ru-RU" sz="2000" b="1" smtClean="0">
              <a:solidFill>
                <a:srgbClr val="000099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Заголовок 1"/>
          <p:cNvSpPr>
            <a:spLocks noGrp="1"/>
          </p:cNvSpPr>
          <p:nvPr>
            <p:ph type="title"/>
          </p:nvPr>
        </p:nvSpPr>
        <p:spPr>
          <a:xfrm>
            <a:off x="1331913" y="260350"/>
            <a:ext cx="7561262" cy="792163"/>
          </a:xfrm>
        </p:spPr>
        <p:txBody>
          <a:bodyPr/>
          <a:lstStyle/>
          <a:p>
            <a:pPr algn="ctr" eaLnBrk="1" hangingPunct="1"/>
            <a:r>
              <a:rPr lang="ru-RU" sz="2000" b="1" smtClean="0">
                <a:solidFill>
                  <a:srgbClr val="C00000"/>
                </a:solidFill>
                <a:latin typeface="Verdana" pitchFamily="34" charset="0"/>
              </a:rPr>
              <a:t>4. Психолого-педагогические  компетенции </a:t>
            </a:r>
            <a:endParaRPr lang="ru-RU" sz="2000" b="1" smtClean="0">
              <a:solidFill>
                <a:srgbClr val="C33913"/>
              </a:solidFill>
              <a:latin typeface="Verdana" pitchFamily="34" charset="0"/>
            </a:endParaRPr>
          </a:p>
        </p:txBody>
      </p:sp>
      <p:sp>
        <p:nvSpPr>
          <p:cNvPr id="46082" name="Объект 2"/>
          <p:cNvSpPr>
            <a:spLocks noGrp="1"/>
          </p:cNvSpPr>
          <p:nvPr>
            <p:ph idx="1"/>
          </p:nvPr>
        </p:nvSpPr>
        <p:spPr>
          <a:xfrm>
            <a:off x="539750" y="1268413"/>
            <a:ext cx="8424863" cy="5329237"/>
          </a:xfrm>
        </p:spPr>
        <p:txBody>
          <a:bodyPr/>
          <a:lstStyle/>
          <a:p>
            <a:pPr eaLnBrk="1" hangingPunct="1"/>
            <a:r>
              <a:rPr lang="ru-RU" sz="2000" b="1" smtClean="0">
                <a:solidFill>
                  <a:srgbClr val="000099"/>
                </a:solidFill>
                <a:latin typeface="Verdana" pitchFamily="34" charset="0"/>
              </a:rPr>
              <a:t>Владение   технологиями,  необходимыми для работы с различными учащимися: одаренные дети,  слабоуспевающие,  с девиациями поведения, дети с зависимостью, социально уязвимые дети, попавшие в трудные жизненные ситуации и т.д.;</a:t>
            </a:r>
          </a:p>
          <a:p>
            <a:pPr eaLnBrk="1" hangingPunct="1"/>
            <a:r>
              <a:rPr lang="ru-RU" sz="2000" b="1" smtClean="0">
                <a:solidFill>
                  <a:srgbClr val="000099"/>
                </a:solidFill>
                <a:latin typeface="Verdana" pitchFamily="34" charset="0"/>
              </a:rPr>
              <a:t>Умение формировать и развивать универсальные учебные действия, образцы и ценности социального поведения, навыки поведения в мире виртуальной реальности и социальных сетях, навыки поликультурного общения и толерантность, ключевые компетенции школьников;</a:t>
            </a:r>
          </a:p>
          <a:p>
            <a:pPr eaLnBrk="1" hangingPunct="1"/>
            <a:endParaRPr lang="ru-RU" sz="2000" b="1" smtClean="0">
              <a:solidFill>
                <a:srgbClr val="000099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Заголовок 1"/>
          <p:cNvSpPr>
            <a:spLocks noGrp="1"/>
          </p:cNvSpPr>
          <p:nvPr>
            <p:ph type="title"/>
          </p:nvPr>
        </p:nvSpPr>
        <p:spPr>
          <a:xfrm>
            <a:off x="1331913" y="260350"/>
            <a:ext cx="7561262" cy="792163"/>
          </a:xfrm>
        </p:spPr>
        <p:txBody>
          <a:bodyPr/>
          <a:lstStyle/>
          <a:p>
            <a:pPr algn="ctr" eaLnBrk="1" hangingPunct="1"/>
            <a:r>
              <a:rPr lang="ru-RU" sz="2000" b="1" smtClean="0">
                <a:solidFill>
                  <a:srgbClr val="C00000"/>
                </a:solidFill>
                <a:latin typeface="Verdana" pitchFamily="34" charset="0"/>
              </a:rPr>
              <a:t>4. Психолого-педагогические  компетенции </a:t>
            </a:r>
            <a:endParaRPr lang="ru-RU" sz="2000" b="1" smtClean="0">
              <a:solidFill>
                <a:srgbClr val="C33913"/>
              </a:solidFill>
              <a:latin typeface="Verdana" pitchFamily="34" charset="0"/>
            </a:endParaRPr>
          </a:p>
        </p:txBody>
      </p:sp>
      <p:sp>
        <p:nvSpPr>
          <p:cNvPr id="47106" name="Объект 2"/>
          <p:cNvSpPr>
            <a:spLocks noGrp="1"/>
          </p:cNvSpPr>
          <p:nvPr>
            <p:ph idx="1"/>
          </p:nvPr>
        </p:nvSpPr>
        <p:spPr>
          <a:xfrm>
            <a:off x="468313" y="1268413"/>
            <a:ext cx="8496300" cy="5329237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000099"/>
                </a:solidFill>
                <a:latin typeface="Arial" charset="0"/>
              </a:rPr>
              <a:t>Умение формировать детско-взрослые сообщества, знание их социально-психологических особенностей и закономерностей развития;</a:t>
            </a:r>
          </a:p>
          <a:p>
            <a:pPr eaLnBrk="1" hangingPunct="1"/>
            <a:r>
              <a:rPr lang="ru-RU" b="1" smtClean="0">
                <a:solidFill>
                  <a:srgbClr val="000099"/>
                </a:solidFill>
                <a:latin typeface="Arial" charset="0"/>
              </a:rPr>
              <a:t>Знание основных закономерностей семейных отношений, позволяющих эффективно работать с родительской общественностью.</a:t>
            </a:r>
          </a:p>
          <a:p>
            <a:pPr eaLnBrk="1" hangingPunct="1">
              <a:buFont typeface="Wingdings 3" pitchFamily="18" charset="2"/>
              <a:buNone/>
            </a:pPr>
            <a:r>
              <a:rPr lang="ru-RU" b="1" smtClean="0">
                <a:solidFill>
                  <a:srgbClr val="C00000"/>
                </a:solidFill>
                <a:latin typeface="Arial" charset="0"/>
              </a:rPr>
              <a:t>Профессиональные дефициты ППК –</a:t>
            </a:r>
            <a:r>
              <a:rPr lang="ru-RU" b="1" smtClean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ru-RU" b="1" smtClean="0">
                <a:solidFill>
                  <a:srgbClr val="000099"/>
                </a:solidFill>
                <a:latin typeface="Arial" charset="0"/>
              </a:rPr>
              <a:t>педагоги испытывают трудности в определении зоны ближайшего и актуального развития ребенка; путей и механизмов   формирования развивающей среды; определении ведущих видов деятельности на разных возрастных этапах; не разграничивают  понятия асоциальное, просоциальное и девиантное поведение и др.</a:t>
            </a:r>
          </a:p>
          <a:p>
            <a:pPr eaLnBrk="1" hangingPunct="1">
              <a:buFont typeface="Wingdings 3" pitchFamily="18" charset="2"/>
              <a:buNone/>
            </a:pPr>
            <a:r>
              <a:rPr lang="ru-RU" sz="1600" b="1" smtClean="0">
                <a:solidFill>
                  <a:srgbClr val="0A19A6"/>
                </a:solidFill>
                <a:latin typeface="Arial" charset="0"/>
                <a:cs typeface="Arial" charset="0"/>
              </a:rPr>
              <a:t>Возможны такие формы работы, как индивидуальные и групповые </a:t>
            </a:r>
            <a:r>
              <a:rPr lang="ru-RU" sz="1600" b="1" smtClean="0">
                <a:solidFill>
                  <a:schemeClr val="accent1"/>
                </a:solidFill>
                <a:latin typeface="Arial" charset="0"/>
                <a:cs typeface="Arial" charset="0"/>
              </a:rPr>
              <a:t>тренинги</a:t>
            </a:r>
            <a:r>
              <a:rPr lang="ru-RU" sz="1600" b="1" smtClean="0">
                <a:solidFill>
                  <a:srgbClr val="0A19A6"/>
                </a:solidFill>
                <a:latin typeface="Arial" charset="0"/>
                <a:cs typeface="Arial" charset="0"/>
              </a:rPr>
              <a:t>, организованные приглашенными специалистами, </a:t>
            </a:r>
            <a:r>
              <a:rPr lang="ru-RU" sz="1600" b="1" smtClean="0">
                <a:solidFill>
                  <a:schemeClr val="accent1"/>
                </a:solidFill>
                <a:latin typeface="Arial" charset="0"/>
                <a:cs typeface="Arial" charset="0"/>
              </a:rPr>
              <a:t>разбор реальных психолого-педагогических ситуаций</a:t>
            </a:r>
            <a:r>
              <a:rPr lang="ru-RU" sz="1600" b="1" smtClean="0">
                <a:solidFill>
                  <a:srgbClr val="0A19A6"/>
                </a:solidFill>
                <a:latin typeface="Arial" charset="0"/>
                <a:cs typeface="Arial" charset="0"/>
              </a:rPr>
              <a:t>, курсы повышения квалификации и др</a:t>
            </a:r>
            <a:endParaRPr lang="ru-RU" b="1" smtClean="0">
              <a:solidFill>
                <a:srgbClr val="000099"/>
              </a:solidFill>
              <a:latin typeface="Arial" charset="0"/>
            </a:endParaRPr>
          </a:p>
          <a:p>
            <a:pPr eaLnBrk="1" hangingPunct="1">
              <a:buFont typeface="Wingdings 3" pitchFamily="18" charset="2"/>
              <a:buNone/>
            </a:pPr>
            <a:endParaRPr lang="ru-RU" b="1" smtClean="0">
              <a:solidFill>
                <a:srgbClr val="000099"/>
              </a:solidFill>
              <a:latin typeface="Arial" charset="0"/>
            </a:endParaRPr>
          </a:p>
          <a:p>
            <a:pPr eaLnBrk="1" hangingPunct="1"/>
            <a:endParaRPr lang="ru-RU" b="1" smtClean="0">
              <a:solidFill>
                <a:srgbClr val="000099"/>
              </a:solidFill>
              <a:latin typeface="Arial" charset="0"/>
            </a:endParaRPr>
          </a:p>
          <a:p>
            <a:pPr eaLnBrk="1" hangingPunct="1"/>
            <a:endParaRPr lang="ru-RU" sz="2000" b="1" smtClean="0">
              <a:solidFill>
                <a:srgbClr val="000099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/>
          </p:cNvSpPr>
          <p:nvPr>
            <p:ph type="title" idx="4294967295"/>
          </p:nvPr>
        </p:nvSpPr>
        <p:spPr>
          <a:xfrm>
            <a:off x="1835150" y="549275"/>
            <a:ext cx="6589713" cy="576263"/>
          </a:xfrm>
        </p:spPr>
        <p:txBody>
          <a:bodyPr/>
          <a:lstStyle/>
          <a:p>
            <a:pPr algn="ctr"/>
            <a:r>
              <a:rPr lang="ru-RU" sz="2000" b="1" smtClean="0">
                <a:solidFill>
                  <a:srgbClr val="000099"/>
                </a:solidFill>
                <a:latin typeface="Verdana" pitchFamily="34" charset="0"/>
              </a:rPr>
              <a:t>Виды поведения</a:t>
            </a:r>
          </a:p>
        </p:txBody>
      </p:sp>
      <p:sp>
        <p:nvSpPr>
          <p:cNvPr id="48130" name="Rectangle 3"/>
          <p:cNvSpPr>
            <a:spLocks noGrp="1"/>
          </p:cNvSpPr>
          <p:nvPr>
            <p:ph type="body" idx="4294967295"/>
          </p:nvPr>
        </p:nvSpPr>
        <p:spPr>
          <a:xfrm>
            <a:off x="395288" y="1412875"/>
            <a:ext cx="8139112" cy="4606925"/>
          </a:xfrm>
        </p:spPr>
        <p:txBody>
          <a:bodyPr/>
          <a:lstStyle/>
          <a:p>
            <a:pPr>
              <a:buFont typeface="Wingdings 3" pitchFamily="18" charset="2"/>
              <a:buNone/>
            </a:pPr>
            <a:r>
              <a:rPr lang="ru-RU" sz="2000" b="1" smtClean="0">
                <a:solidFill>
                  <a:schemeClr val="accent1"/>
                </a:solidFill>
                <a:latin typeface="Verdana" pitchFamily="34" charset="0"/>
              </a:rPr>
              <a:t>Асоциальное</a:t>
            </a:r>
            <a:r>
              <a:rPr lang="ru-RU" sz="2000" b="1" smtClean="0">
                <a:latin typeface="Verdana" pitchFamily="34" charset="0"/>
              </a:rPr>
              <a:t> </a:t>
            </a:r>
            <a:r>
              <a:rPr lang="ru-RU" sz="2000" b="1" smtClean="0">
                <a:solidFill>
                  <a:srgbClr val="000099"/>
                </a:solidFill>
                <a:latin typeface="Verdana" pitchFamily="34" charset="0"/>
              </a:rPr>
              <a:t>поведение   разделяют на 4 вида:</a:t>
            </a:r>
          </a:p>
          <a:p>
            <a:r>
              <a:rPr lang="ru-RU" sz="2000" b="1" smtClean="0">
                <a:solidFill>
                  <a:srgbClr val="000099"/>
                </a:solidFill>
                <a:latin typeface="Verdana" pitchFamily="34" charset="0"/>
              </a:rPr>
              <a:t>противоправное (нарушение правовых норм );</a:t>
            </a:r>
          </a:p>
          <a:p>
            <a:r>
              <a:rPr lang="ru-RU" sz="2000" b="1" smtClean="0">
                <a:solidFill>
                  <a:srgbClr val="000099"/>
                </a:solidFill>
                <a:latin typeface="Verdana" pitchFamily="34" charset="0"/>
              </a:rPr>
              <a:t>аморальное (несоблюдение норм нравственности и морали);</a:t>
            </a:r>
          </a:p>
          <a:p>
            <a:r>
              <a:rPr lang="ru-RU" sz="2000" b="1" smtClean="0">
                <a:solidFill>
                  <a:srgbClr val="000099"/>
                </a:solidFill>
                <a:latin typeface="Verdana" pitchFamily="34" charset="0"/>
              </a:rPr>
              <a:t>аддиктивное (уход от реальной жизни путем погружения в один из видов зависимости);</a:t>
            </a:r>
          </a:p>
          <a:p>
            <a:r>
              <a:rPr lang="ru-RU" sz="2000" b="1" smtClean="0">
                <a:solidFill>
                  <a:srgbClr val="000099"/>
                </a:solidFill>
                <a:latin typeface="Verdana" pitchFamily="34" charset="0"/>
              </a:rPr>
              <a:t>преступное (совершение уголовно наказуемых действий)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/>
          <p:cNvSpPr>
            <a:spLocks noGrp="1"/>
          </p:cNvSpPr>
          <p:nvPr>
            <p:ph type="title" idx="4294967295"/>
          </p:nvPr>
        </p:nvSpPr>
        <p:spPr>
          <a:xfrm>
            <a:off x="1476375" y="333375"/>
            <a:ext cx="7058025" cy="284163"/>
          </a:xfrm>
        </p:spPr>
        <p:txBody>
          <a:bodyPr/>
          <a:lstStyle/>
          <a:p>
            <a:pPr algn="ctr"/>
            <a:r>
              <a:rPr lang="ru-RU" sz="2400" b="1" smtClean="0">
                <a:solidFill>
                  <a:srgbClr val="000099"/>
                </a:solidFill>
                <a:latin typeface="Verdana" pitchFamily="34" charset="0"/>
              </a:rPr>
              <a:t>Виды поведения</a:t>
            </a:r>
          </a:p>
        </p:txBody>
      </p:sp>
      <p:sp>
        <p:nvSpPr>
          <p:cNvPr id="49154" name="Rectangle 3"/>
          <p:cNvSpPr>
            <a:spLocks noGrp="1"/>
          </p:cNvSpPr>
          <p:nvPr>
            <p:ph type="body" idx="4294967295"/>
          </p:nvPr>
        </p:nvSpPr>
        <p:spPr>
          <a:xfrm>
            <a:off x="395288" y="1268413"/>
            <a:ext cx="8748712" cy="47513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000" b="1" smtClean="0">
                <a:solidFill>
                  <a:srgbClr val="000099"/>
                </a:solidFill>
                <a:latin typeface="Verdana" pitchFamily="34" charset="0"/>
              </a:rPr>
              <a:t>Противоправное подразумевает совершение мелких краж, угон транспорта без цели хищения, оскорбление, унижение достоинства людей, хулиганство, драки, нападение с целью напугать. Лица, совершающие подобные проступки, не несут уголовной ответственности, но попадают в поле зрения правоохранительных органов как потенциально способные на преступление </a:t>
            </a:r>
            <a:r>
              <a:rPr lang="ru-RU" sz="1600" b="1" smtClean="0">
                <a:solidFill>
                  <a:srgbClr val="000099"/>
                </a:solidFill>
                <a:latin typeface="Verdana" pitchFamily="34" charset="0"/>
              </a:rPr>
              <a:t>(</a:t>
            </a:r>
            <a:r>
              <a:rPr lang="ru-RU" sz="1600" b="1" smtClean="0">
                <a:solidFill>
                  <a:srgbClr val="C00000"/>
                </a:solidFill>
                <a:latin typeface="Verdana" pitchFamily="34" charset="0"/>
              </a:rPr>
              <a:t>девиантное</a:t>
            </a:r>
            <a:r>
              <a:rPr lang="ru-RU" sz="1600" b="1" smtClean="0">
                <a:solidFill>
                  <a:srgbClr val="000099"/>
                </a:solidFill>
                <a:latin typeface="Verdana" pitchFamily="34" charset="0"/>
              </a:rPr>
              <a:t>)</a:t>
            </a:r>
          </a:p>
          <a:p>
            <a:pPr>
              <a:lnSpc>
                <a:spcPct val="90000"/>
              </a:lnSpc>
            </a:pPr>
            <a:r>
              <a:rPr lang="ru-RU" sz="2000" b="1" smtClean="0">
                <a:solidFill>
                  <a:srgbClr val="000099"/>
                </a:solidFill>
                <a:latin typeface="Verdana" pitchFamily="34" charset="0"/>
              </a:rPr>
              <a:t>Аморальное поведение человека не несет прямой угрозы обществу, но осуждается и порицается окружающими как неприемлемое с точки зрения нравственности. К асоциальному аморальному поведению относятся:  промискуитетные (беспорядочные половые) связи, проституция, гомосексуализм, трансвестизм, нежелание работать, бродяжничество, попрошайничество </a:t>
            </a:r>
            <a:r>
              <a:rPr lang="ru-RU" sz="1600" b="1" smtClean="0">
                <a:solidFill>
                  <a:srgbClr val="000099"/>
                </a:solidFill>
                <a:latin typeface="Verdana" pitchFamily="34" charset="0"/>
              </a:rPr>
              <a:t>(</a:t>
            </a:r>
            <a:r>
              <a:rPr lang="ru-RU" sz="1600" b="1" smtClean="0">
                <a:solidFill>
                  <a:srgbClr val="C00000"/>
                </a:solidFill>
                <a:latin typeface="Verdana" pitchFamily="34" charset="0"/>
              </a:rPr>
              <a:t>девиантное</a:t>
            </a:r>
            <a:r>
              <a:rPr lang="ru-RU" sz="1600" b="1" smtClean="0">
                <a:solidFill>
                  <a:srgbClr val="000099"/>
                </a:solidFill>
                <a:latin typeface="Verdana" pitchFamily="34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Объект 2"/>
          <p:cNvSpPr>
            <a:spLocks noGrp="1"/>
          </p:cNvSpPr>
          <p:nvPr>
            <p:ph idx="1"/>
          </p:nvPr>
        </p:nvSpPr>
        <p:spPr>
          <a:xfrm>
            <a:off x="250825" y="1196975"/>
            <a:ext cx="8642350" cy="5472113"/>
          </a:xfrm>
          <a:solidFill>
            <a:schemeClr val="bg2"/>
          </a:solidFill>
        </p:spPr>
        <p:txBody>
          <a:bodyPr/>
          <a:lstStyle/>
          <a:p>
            <a:pPr eaLnBrk="1" hangingPunct="1"/>
            <a:r>
              <a:rPr lang="ru-RU" sz="2000" b="1" smtClean="0">
                <a:solidFill>
                  <a:srgbClr val="000099"/>
                </a:solidFill>
                <a:latin typeface="Verdana" pitchFamily="34" charset="0"/>
              </a:rPr>
              <a:t>Аддиктивное поведение выражается в различных              видах зависимости, при помощи которых человек пытается убежать от жизненных трудностей. К ним относятся: химическая зависимость (алкоголизм, наркомания, токсикомания), пищевая (анорексия или булимия), культовая (участие в деятельности религиозных сект), другие виды (игровая, компьютерная, информационная, сексуальная) </a:t>
            </a:r>
            <a:r>
              <a:rPr lang="ru-RU" sz="1600" b="1" smtClean="0">
                <a:solidFill>
                  <a:srgbClr val="000099"/>
                </a:solidFill>
                <a:latin typeface="Verdana" pitchFamily="34" charset="0"/>
              </a:rPr>
              <a:t>  (</a:t>
            </a:r>
            <a:r>
              <a:rPr lang="ru-RU" sz="1600" b="1" smtClean="0">
                <a:solidFill>
                  <a:srgbClr val="C00000"/>
                </a:solidFill>
                <a:latin typeface="Verdana" pitchFamily="34" charset="0"/>
              </a:rPr>
              <a:t>девиантное</a:t>
            </a:r>
            <a:r>
              <a:rPr lang="ru-RU" sz="1600" b="1" smtClean="0">
                <a:solidFill>
                  <a:srgbClr val="000099"/>
                </a:solidFill>
                <a:latin typeface="Verdana" pitchFamily="34" charset="0"/>
              </a:rPr>
              <a:t>)</a:t>
            </a:r>
          </a:p>
          <a:p>
            <a:r>
              <a:rPr lang="ru-RU" sz="2000" b="1" smtClean="0">
                <a:solidFill>
                  <a:srgbClr val="000099"/>
                </a:solidFill>
                <a:latin typeface="Verdana" pitchFamily="34" charset="0"/>
              </a:rPr>
              <a:t>В преступное поведение включается совершение уголовно наказуемых деяний: кража со взломом, изнасилование, разбойное нападение, бандитизм, грабеж, организация массовых беспорядков, мошенничество, вымогательство</a:t>
            </a:r>
            <a:r>
              <a:rPr lang="ru-RU" sz="2000" b="1" smtClean="0">
                <a:latin typeface="Verdana" pitchFamily="34" charset="0"/>
              </a:rPr>
              <a:t> </a:t>
            </a:r>
            <a:r>
              <a:rPr lang="ru-RU" sz="1600" b="1" smtClean="0">
                <a:solidFill>
                  <a:srgbClr val="C00000"/>
                </a:solidFill>
                <a:latin typeface="Verdana" pitchFamily="34" charset="0"/>
              </a:rPr>
              <a:t>(делинквентное).  </a:t>
            </a:r>
            <a:endParaRPr lang="ru-RU" sz="1600" smtClean="0">
              <a:solidFill>
                <a:srgbClr val="C00000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142852"/>
            <a:ext cx="8183880" cy="71438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Федеральная программа «Учитель будущего»</a:t>
            </a:r>
            <a:endParaRPr lang="ru-RU" sz="2400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00100" y="1285860"/>
            <a:ext cx="3071834" cy="1815882"/>
          </a:xfrm>
          <a:prstGeom prst="rect">
            <a:avLst/>
          </a:prstGeom>
          <a:ln w="19050">
            <a:noFill/>
          </a:ln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Новая </a:t>
            </a:r>
            <a:r>
              <a:rPr lang="ru-RU" sz="1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модель аттестации </a:t>
            </a:r>
            <a:endParaRPr lang="ru-RU" sz="1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b="1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(оценка </a:t>
            </a:r>
            <a:r>
              <a:rPr lang="ru-RU" sz="1400" b="1" dirty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компетентности педагога на основе единых федеральных  оценочных материалов (ЕФОМ): предметные, методические</a:t>
            </a:r>
            <a:r>
              <a:rPr lang="ru-RU" sz="1400" b="1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, психолого-педагогическ</a:t>
            </a:r>
            <a:r>
              <a:rPr lang="ru-RU" sz="14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ие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400" b="1" dirty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коммуникативные</a:t>
            </a:r>
            <a:r>
              <a:rPr lang="ru-RU" sz="1400" b="1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86314" y="1285860"/>
            <a:ext cx="2749045" cy="1815882"/>
          </a:xfrm>
          <a:prstGeom prst="rect">
            <a:avLst/>
          </a:prstGeom>
          <a:ln w="19050">
            <a:noFill/>
          </a:ln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Персонифицированное </a:t>
            </a:r>
            <a:r>
              <a:rPr lang="ru-RU" sz="1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повышение квалификации </a:t>
            </a:r>
          </a:p>
          <a:p>
            <a:r>
              <a:rPr lang="ru-RU" sz="1400" b="1" dirty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(по результатам оценки должно быть обеспечено персонифицированное ПК учителя, совершенствование системы ПК</a:t>
            </a:r>
            <a:r>
              <a:rPr lang="ru-RU" sz="1400" b="1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00100" y="3357562"/>
            <a:ext cx="2868627" cy="1384995"/>
          </a:xfrm>
          <a:prstGeom prst="rect">
            <a:avLst/>
          </a:prstGeom>
          <a:ln w="19050">
            <a:noFill/>
          </a:ln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Мотивация</a:t>
            </a:r>
            <a:r>
              <a:rPr lang="ru-RU" sz="1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стимулирование</a:t>
            </a:r>
            <a:r>
              <a:rPr lang="ru-RU" sz="1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14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повышение престижа профессии)</a:t>
            </a:r>
            <a:r>
              <a:rPr lang="ru-RU" sz="1400" b="1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: конкурсы профессионального мастерства, </a:t>
            </a:r>
            <a:r>
              <a:rPr lang="ru-RU" sz="1400" b="1" dirty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гранты профессионального </a:t>
            </a:r>
            <a:r>
              <a:rPr lang="ru-RU" sz="1400" b="1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роста)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714876" y="3357562"/>
            <a:ext cx="2721145" cy="1600432"/>
          </a:xfrm>
          <a:prstGeom prst="rect">
            <a:avLst/>
          </a:prstGeom>
          <a:ln w="19050">
            <a:noFill/>
          </a:ln>
        </p:spPr>
        <p:txBody>
          <a:bodyPr wrap="square" lIns="91434" tIns="45717" rIns="91434" bIns="45717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Педагогическое образование </a:t>
            </a:r>
            <a:endParaRPr lang="ru-RU" sz="1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b="1" dirty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(целевое обучение будущих педагогов, </a:t>
            </a:r>
            <a:r>
              <a:rPr lang="ru-RU" sz="1400" b="1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независимая оценка профессиональных компетенций выпускников вузов)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143108" y="5143512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sz="800" dirty="0" smtClean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ЦИФРОВЫЕ ТЕХНОЛОГИИ</a:t>
            </a:r>
          </a:p>
          <a:p>
            <a:pPr algn="ctr"/>
            <a:r>
              <a:rPr lang="ru-RU" sz="1400" b="1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НАСТАВНИЧЕСТВО</a:t>
            </a:r>
          </a:p>
          <a:p>
            <a:pPr algn="ctr"/>
            <a:r>
              <a:rPr lang="ru-RU" sz="1400" b="1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СООБЩЕСТВА</a:t>
            </a:r>
          </a:p>
          <a:p>
            <a:pPr algn="ctr"/>
            <a:r>
              <a:rPr lang="ru-RU" sz="1400" b="1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 ПРОФКОНКУРСЫ</a:t>
            </a:r>
            <a:endParaRPr lang="ru-RU" sz="1400" b="1" dirty="0">
              <a:solidFill>
                <a:srgbClr val="003399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Grp="1"/>
          </p:cNvSpPr>
          <p:nvPr>
            <p:ph type="title" idx="4294967295"/>
          </p:nvPr>
        </p:nvSpPr>
        <p:spPr>
          <a:xfrm>
            <a:off x="1835150" y="692150"/>
            <a:ext cx="6589713" cy="360363"/>
          </a:xfrm>
        </p:spPr>
        <p:txBody>
          <a:bodyPr/>
          <a:lstStyle/>
          <a:p>
            <a:pPr algn="ctr"/>
            <a:r>
              <a:rPr lang="ru-RU" sz="2000" b="1" smtClean="0">
                <a:solidFill>
                  <a:srgbClr val="000099"/>
                </a:solidFill>
                <a:latin typeface="Verdana" pitchFamily="34" charset="0"/>
              </a:rPr>
              <a:t>Виды поведения</a:t>
            </a:r>
          </a:p>
        </p:txBody>
      </p:sp>
      <p:sp>
        <p:nvSpPr>
          <p:cNvPr id="51202" name="Rectangle 3"/>
          <p:cNvSpPr>
            <a:spLocks noGrp="1"/>
          </p:cNvSpPr>
          <p:nvPr>
            <p:ph type="body" idx="4294967295"/>
          </p:nvPr>
        </p:nvSpPr>
        <p:spPr>
          <a:xfrm>
            <a:off x="395288" y="1196975"/>
            <a:ext cx="8139112" cy="4822825"/>
          </a:xfrm>
        </p:spPr>
        <p:txBody>
          <a:bodyPr/>
          <a:lstStyle/>
          <a:p>
            <a:r>
              <a:rPr lang="ru-RU" sz="2000" b="1" smtClean="0">
                <a:solidFill>
                  <a:srgbClr val="000099"/>
                </a:solidFill>
                <a:latin typeface="Verdana" pitchFamily="34" charset="0"/>
              </a:rPr>
              <a:t>Таким образом , поведение, не одобряемое общественным мнением, называется девиантным,  поведение, которое не одобряется законом, - делинквентным. Грань между девиантным и делинквентным поведением находится там, где кончается сфера административной ответственности и начинается область уголовно наказуемых поступков</a:t>
            </a:r>
            <a:r>
              <a:rPr lang="ru-RU" sz="2000" b="1" smtClean="0">
                <a:latin typeface="Verdana" pitchFamily="34" charset="0"/>
              </a:rPr>
              <a:t>. </a:t>
            </a:r>
          </a:p>
          <a:p>
            <a:r>
              <a:rPr lang="ru-RU" sz="2000" b="1" smtClean="0">
                <a:solidFill>
                  <a:srgbClr val="C00000"/>
                </a:solidFill>
                <a:latin typeface="Verdana" pitchFamily="34" charset="0"/>
              </a:rPr>
              <a:t>Просоциальное</a:t>
            </a:r>
            <a:r>
              <a:rPr lang="ru-RU" sz="2000" b="1" smtClean="0">
                <a:solidFill>
                  <a:srgbClr val="000099"/>
                </a:solidFill>
                <a:latin typeface="Verdana" pitchFamily="34" charset="0"/>
              </a:rPr>
              <a:t> поведение, или «добровольное поведение, призванное приносить пользу другому человеку» — это социальное поведение, которое «приносит пользу другим людям или обществу в целом».</a:t>
            </a:r>
            <a:r>
              <a:rPr lang="ru-RU" sz="2000" smtClean="0">
                <a:solidFill>
                  <a:srgbClr val="000099"/>
                </a:solidFill>
                <a:latin typeface="Verdana" pitchFamily="34" charset="0"/>
              </a:rPr>
              <a:t> </a:t>
            </a:r>
          </a:p>
          <a:p>
            <a:pPr>
              <a:buFont typeface="Wingdings 3" pitchFamily="18" charset="2"/>
              <a:buNone/>
            </a:pPr>
            <a:r>
              <a:rPr lang="ru-RU" b="1" smtClean="0">
                <a:solidFill>
                  <a:srgbClr val="000099"/>
                </a:solidFill>
                <a:latin typeface="Verdana" pitchFamily="34" charset="0"/>
              </a:rPr>
              <a:t>Практикум:</a:t>
            </a:r>
            <a:r>
              <a:rPr lang="ru-RU" sz="2000" b="1" smtClean="0">
                <a:solidFill>
                  <a:srgbClr val="000099"/>
                </a:solidFill>
                <a:latin typeface="Verdana" pitchFamily="34" charset="0"/>
              </a:rPr>
              <a:t> </a:t>
            </a:r>
            <a:r>
              <a:rPr lang="ru-RU" sz="1400" b="1" smtClean="0">
                <a:solidFill>
                  <a:srgbClr val="000099"/>
                </a:solidFill>
                <a:latin typeface="Verdana" pitchFamily="34" charset="0"/>
              </a:rPr>
              <a:t>( диагностика психолого-педагогической компетентности )</a:t>
            </a:r>
            <a:endParaRPr lang="ru-RU" sz="1400" smtClean="0">
              <a:solidFill>
                <a:srgbClr val="000099"/>
              </a:solidFill>
              <a:latin typeface="Verdana" pitchFamily="34" charset="0"/>
            </a:endParaRPr>
          </a:p>
          <a:p>
            <a:endParaRPr lang="ru-RU" sz="1400" smtClean="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571480"/>
            <a:ext cx="6589199" cy="375998"/>
          </a:xfrm>
        </p:spPr>
        <p:txBody>
          <a:bodyPr/>
          <a:lstStyle/>
          <a:p>
            <a:pPr algn="ctr"/>
            <a:r>
              <a:rPr lang="ru-RU" sz="2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Психолого-педагогическая компетентность</a:t>
            </a:r>
            <a:endParaRPr lang="ru-RU" sz="20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14422"/>
            <a:ext cx="8572559" cy="5357850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2) Ведущим видом деятельности подростка является (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1б)</a:t>
            </a:r>
            <a:endParaRPr lang="ru-RU" b="1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а) учебная деятельность</a:t>
            </a:r>
          </a:p>
          <a:p>
            <a:pPr>
              <a:buNone/>
            </a:pP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б) учебно-профессиональная деятельность</a:t>
            </a:r>
          </a:p>
          <a:p>
            <a:pPr>
              <a:buNone/>
            </a:pP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в)эмоциональное общение</a:t>
            </a:r>
          </a:p>
          <a:p>
            <a:pPr>
              <a:buNone/>
            </a:pP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г)общение со сверстниками</a:t>
            </a:r>
          </a:p>
          <a:p>
            <a:pPr>
              <a:buNone/>
            </a:pP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3) Расхождение между уровнем актуального развития и уровнем потенциального развития, которого ребёнок может достигнуть, решая задачи под руководством взрослого и в сотрудничестве со сверстниками: (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2б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buNone/>
            </a:pP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1. зона ближайшего развития</a:t>
            </a:r>
          </a:p>
          <a:p>
            <a:pPr>
              <a:buNone/>
            </a:pP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2. зона актуального развития</a:t>
            </a:r>
          </a:p>
          <a:p>
            <a:pPr>
              <a:buNone/>
            </a:pP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3. зона потенциального развития</a:t>
            </a:r>
          </a:p>
          <a:p>
            <a:pPr>
              <a:buNone/>
            </a:pP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4. все перечисленные</a:t>
            </a:r>
            <a:endParaRPr lang="ru-RU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Picture 4"/>
          <p:cNvPicPr>
            <a:picLocks noGrp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333375"/>
            <a:ext cx="8569325" cy="62642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/>
          <p:cNvSpPr>
            <a:spLocks noGrp="1"/>
          </p:cNvSpPr>
          <p:nvPr>
            <p:ph type="title" idx="4294967295"/>
          </p:nvPr>
        </p:nvSpPr>
        <p:spPr>
          <a:xfrm>
            <a:off x="1547813" y="260350"/>
            <a:ext cx="7272337" cy="428625"/>
          </a:xfrm>
        </p:spPr>
        <p:txBody>
          <a:bodyPr/>
          <a:lstStyle/>
          <a:p>
            <a:pPr algn="ctr"/>
            <a:r>
              <a:rPr lang="ru-RU" sz="2400" b="1" smtClean="0">
                <a:solidFill>
                  <a:srgbClr val="000099"/>
                </a:solidFill>
                <a:latin typeface="Verdana" pitchFamily="34" charset="0"/>
              </a:rPr>
              <a:t>Единые формы оценочных материалов</a:t>
            </a:r>
            <a:br>
              <a:rPr lang="ru-RU" sz="2400" b="1" smtClean="0">
                <a:solidFill>
                  <a:srgbClr val="000099"/>
                </a:solidFill>
                <a:latin typeface="Verdana" pitchFamily="34" charset="0"/>
              </a:rPr>
            </a:br>
            <a:r>
              <a:rPr lang="ru-RU" sz="2400" b="1" smtClean="0">
                <a:solidFill>
                  <a:srgbClr val="000099"/>
                </a:solidFill>
                <a:latin typeface="Verdana" pitchFamily="34" charset="0"/>
              </a:rPr>
              <a:t>(ЕФОМы) </a:t>
            </a:r>
          </a:p>
        </p:txBody>
      </p:sp>
      <p:sp>
        <p:nvSpPr>
          <p:cNvPr id="55298" name="Rectangle 3"/>
          <p:cNvSpPr>
            <a:spLocks noGrp="1"/>
          </p:cNvSpPr>
          <p:nvPr>
            <p:ph type="body" idx="4294967295"/>
          </p:nvPr>
        </p:nvSpPr>
        <p:spPr>
          <a:xfrm>
            <a:off x="323850" y="1557338"/>
            <a:ext cx="8210550" cy="4967287"/>
          </a:xfrm>
        </p:spPr>
        <p:txBody>
          <a:bodyPr/>
          <a:lstStyle/>
          <a:p>
            <a:pPr>
              <a:buFont typeface="Wingdings 3" pitchFamily="18" charset="2"/>
              <a:buNone/>
            </a:pPr>
            <a:r>
              <a:rPr lang="ru-RU" sz="2400" b="1" smtClean="0">
                <a:solidFill>
                  <a:srgbClr val="000099"/>
                </a:solidFill>
                <a:latin typeface="Verdana" pitchFamily="34" charset="0"/>
              </a:rPr>
              <a:t>Ориентированы на следующие компетенции учителя:</a:t>
            </a:r>
          </a:p>
          <a:p>
            <a:r>
              <a:rPr lang="ru-RU" sz="2400" b="1" smtClean="0">
                <a:solidFill>
                  <a:srgbClr val="000099"/>
                </a:solidFill>
                <a:latin typeface="Verdana" pitchFamily="34" charset="0"/>
              </a:rPr>
              <a:t>Предметные</a:t>
            </a:r>
          </a:p>
          <a:p>
            <a:r>
              <a:rPr lang="ru-RU" sz="2400" b="1" smtClean="0">
                <a:solidFill>
                  <a:srgbClr val="000099"/>
                </a:solidFill>
                <a:latin typeface="Verdana" pitchFamily="34" charset="0"/>
              </a:rPr>
              <a:t>Психолого-педагогические</a:t>
            </a:r>
          </a:p>
          <a:p>
            <a:r>
              <a:rPr lang="ru-RU" sz="2400" b="1" smtClean="0">
                <a:solidFill>
                  <a:srgbClr val="000099"/>
                </a:solidFill>
                <a:latin typeface="Verdana" pitchFamily="34" charset="0"/>
              </a:rPr>
              <a:t>Методические</a:t>
            </a:r>
          </a:p>
          <a:p>
            <a:r>
              <a:rPr lang="ru-RU" sz="2400" b="1" smtClean="0">
                <a:solidFill>
                  <a:srgbClr val="000099"/>
                </a:solidFill>
                <a:latin typeface="Verdana" pitchFamily="34" charset="0"/>
              </a:rPr>
              <a:t>Коммуникативные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Объект 2"/>
          <p:cNvSpPr>
            <a:spLocks noGrp="1"/>
          </p:cNvSpPr>
          <p:nvPr>
            <p:ph idx="1"/>
          </p:nvPr>
        </p:nvSpPr>
        <p:spPr>
          <a:xfrm>
            <a:off x="468313" y="1412875"/>
            <a:ext cx="8424862" cy="4835525"/>
          </a:xfrm>
        </p:spPr>
        <p:txBody>
          <a:bodyPr/>
          <a:lstStyle/>
          <a:p>
            <a:pPr eaLnBrk="1" hangingPunct="1"/>
            <a:r>
              <a:rPr lang="ru-RU" sz="2400" b="1" smtClean="0">
                <a:solidFill>
                  <a:srgbClr val="000099"/>
                </a:solidFill>
                <a:latin typeface="Verdana" pitchFamily="34" charset="0"/>
              </a:rPr>
              <a:t>При подготовке педагога к аттестации большое значение имеет умение собирать и структурировать результаты своих педагогических достижений.  Необходимо совершенствовать такие формы методической работы, как портфолио, самопрезентация. Кроме того, очень важным   является умение педагога вести самоаудит.</a:t>
            </a:r>
          </a:p>
          <a:p>
            <a:pPr eaLnBrk="1" hangingPunct="1"/>
            <a:endParaRPr lang="ru-RU" sz="2400" b="1" smtClean="0">
              <a:solidFill>
                <a:srgbClr val="000099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2"/>
          <p:cNvSpPr>
            <a:spLocks noGrp="1"/>
          </p:cNvSpPr>
          <p:nvPr>
            <p:ph type="title" idx="4294967295"/>
          </p:nvPr>
        </p:nvSpPr>
        <p:spPr>
          <a:xfrm>
            <a:off x="790575" y="404813"/>
            <a:ext cx="8353425" cy="280987"/>
          </a:xfrm>
          <a:solidFill>
            <a:schemeClr val="bg2"/>
          </a:solidFill>
        </p:spPr>
        <p:txBody>
          <a:bodyPr anchor="ctr"/>
          <a:lstStyle/>
          <a:p>
            <a:pPr algn="ctr"/>
            <a:r>
              <a:rPr lang="ru-RU" sz="2400" b="1" dirty="0" smtClean="0">
                <a:solidFill>
                  <a:schemeClr val="accent1"/>
                </a:solidFill>
                <a:latin typeface="Arial" charset="0"/>
                <a:cs typeface="Arial" charset="0"/>
              </a:rPr>
              <a:t>  </a:t>
            </a:r>
            <a:r>
              <a:rPr lang="ru-RU" sz="2000" b="1" dirty="0" smtClean="0">
                <a:solidFill>
                  <a:schemeClr val="accent1"/>
                </a:solidFill>
                <a:latin typeface="Verdana" pitchFamily="34" charset="0"/>
                <a:cs typeface="Arial" charset="0"/>
              </a:rPr>
              <a:t>Направления работы ММС и ОО  в рамках ФП</a:t>
            </a:r>
          </a:p>
        </p:txBody>
      </p:sp>
      <p:sp>
        <p:nvSpPr>
          <p:cNvPr id="57346" name="Rectangle 3"/>
          <p:cNvSpPr>
            <a:spLocks noGrp="1"/>
          </p:cNvSpPr>
          <p:nvPr>
            <p:ph type="body" idx="4294967295"/>
          </p:nvPr>
        </p:nvSpPr>
        <p:spPr>
          <a:xfrm>
            <a:off x="323850" y="1341438"/>
            <a:ext cx="8156575" cy="5229225"/>
          </a:xfrm>
        </p:spPr>
        <p:txBody>
          <a:bodyPr/>
          <a:lstStyle/>
          <a:p>
            <a:pPr marL="285750" indent="-285750">
              <a:spcAft>
                <a:spcPct val="10000"/>
              </a:spcAft>
            </a:pPr>
            <a:r>
              <a:rPr lang="ru-RU" b="1" dirty="0" smtClean="0">
                <a:solidFill>
                  <a:srgbClr val="0A19A6"/>
                </a:solidFill>
                <a:latin typeface="Arial" charset="0"/>
                <a:cs typeface="Arial" charset="0"/>
              </a:rPr>
              <a:t>совершенствовать систему наставничества;</a:t>
            </a:r>
          </a:p>
          <a:p>
            <a:pPr marL="285750" indent="-285750">
              <a:spcAft>
                <a:spcPct val="10000"/>
              </a:spcAft>
            </a:pPr>
            <a:r>
              <a:rPr lang="ru-RU" b="1" dirty="0" smtClean="0">
                <a:solidFill>
                  <a:srgbClr val="0A19A6"/>
                </a:solidFill>
                <a:latin typeface="Arial" charset="0"/>
                <a:cs typeface="Arial" charset="0"/>
              </a:rPr>
              <a:t>подготовить критерии  качества реализации образовательных программ; </a:t>
            </a:r>
          </a:p>
          <a:p>
            <a:pPr marL="285750" indent="-285750">
              <a:spcAft>
                <a:spcPct val="10000"/>
              </a:spcAft>
            </a:pPr>
            <a:r>
              <a:rPr lang="ru-RU" b="1" dirty="0" smtClean="0">
                <a:solidFill>
                  <a:srgbClr val="0A19A6"/>
                </a:solidFill>
                <a:latin typeface="Arial" charset="0"/>
                <a:cs typeface="Arial" charset="0"/>
              </a:rPr>
              <a:t>подготовить диагностические материалы по учету мнения родителей, обучающихся и выпускников; </a:t>
            </a:r>
          </a:p>
          <a:p>
            <a:pPr marL="285750" indent="-285750">
              <a:spcAft>
                <a:spcPct val="10000"/>
              </a:spcAft>
            </a:pPr>
            <a:r>
              <a:rPr lang="ru-RU" b="1" dirty="0" smtClean="0">
                <a:solidFill>
                  <a:srgbClr val="0A19A6"/>
                </a:solidFill>
                <a:latin typeface="Arial" charset="0"/>
                <a:cs typeface="Arial" charset="0"/>
              </a:rPr>
              <a:t>психологу: методическое обеспечение ПП готовности учителя к общественной оценки ( продумать программу МО, какие формы можно использовать);</a:t>
            </a:r>
          </a:p>
          <a:p>
            <a:pPr marL="285750" indent="-285750">
              <a:spcAft>
                <a:spcPct val="10000"/>
              </a:spcAft>
            </a:pPr>
            <a:r>
              <a:rPr lang="ru-RU" altLang="ko-KR" b="1" dirty="0" smtClean="0">
                <a:solidFill>
                  <a:srgbClr val="0A19A6"/>
                </a:solidFill>
                <a:latin typeface="Arial" charset="0"/>
                <a:cs typeface="Arial" charset="0"/>
              </a:rPr>
              <a:t>ввести </a:t>
            </a:r>
            <a:r>
              <a:rPr lang="ru-RU" altLang="ko-KR" b="1" dirty="0" err="1" smtClean="0">
                <a:solidFill>
                  <a:srgbClr val="0A19A6"/>
                </a:solidFill>
                <a:latin typeface="Arial" charset="0"/>
                <a:cs typeface="Arial" charset="0"/>
              </a:rPr>
              <a:t>самоаудит</a:t>
            </a:r>
            <a:r>
              <a:rPr lang="ru-RU" altLang="ko-KR" b="1" dirty="0" smtClean="0">
                <a:solidFill>
                  <a:srgbClr val="0A19A6"/>
                </a:solidFill>
                <a:latin typeface="Arial" charset="0"/>
                <a:cs typeface="Arial" charset="0"/>
              </a:rPr>
              <a:t>; </a:t>
            </a:r>
          </a:p>
          <a:p>
            <a:pPr marL="285750" indent="-285750">
              <a:spcAft>
                <a:spcPct val="10000"/>
              </a:spcAft>
            </a:pPr>
            <a:r>
              <a:rPr lang="ru-RU" altLang="ko-KR" b="1" dirty="0" smtClean="0">
                <a:solidFill>
                  <a:srgbClr val="0A19A6"/>
                </a:solidFill>
                <a:latin typeface="Arial" charset="0"/>
                <a:cs typeface="Arial" charset="0"/>
              </a:rPr>
              <a:t>продумать направления работы с учащимися, имеющими проблемы в развитии, с </a:t>
            </a:r>
            <a:r>
              <a:rPr lang="ru-RU" altLang="ko-KR" b="1" dirty="0" err="1" smtClean="0">
                <a:solidFill>
                  <a:srgbClr val="0A19A6"/>
                </a:solidFill>
                <a:latin typeface="Arial" charset="0"/>
                <a:cs typeface="Arial" charset="0"/>
              </a:rPr>
              <a:t>девиантными</a:t>
            </a:r>
            <a:r>
              <a:rPr lang="ru-RU" altLang="ko-KR" b="1" dirty="0" smtClean="0">
                <a:solidFill>
                  <a:srgbClr val="0A19A6"/>
                </a:solidFill>
                <a:latin typeface="Arial" charset="0"/>
                <a:cs typeface="Arial" charset="0"/>
              </a:rPr>
              <a:t>, зависимыми, социально запущенными и социально уязвимыми учащимися, имеющими серьезные отклонения в поведении, работы в условиях реализации программ инклюзивного образования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5" y="624110"/>
            <a:ext cx="6962796" cy="518874"/>
          </a:xfrm>
        </p:spPr>
        <p:txBody>
          <a:bodyPr/>
          <a:lstStyle/>
          <a:p>
            <a:pPr algn="ctr"/>
            <a:r>
              <a:rPr lang="ru-RU" sz="1800" b="1" dirty="0" smtClean="0">
                <a:solidFill>
                  <a:srgbClr val="184690"/>
                </a:solidFill>
                <a:latin typeface="Arial" pitchFamily="34" charset="0"/>
                <a:cs typeface="Arial" pitchFamily="34" charset="0"/>
              </a:rPr>
              <a:t>ЗАДАЧИ РУКОВОДИТЕЛЕЙ  ММС и ОО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latin typeface="Arial" pitchFamily="34" charset="0"/>
                <a:cs typeface="Arial" pitchFamily="34" charset="0"/>
              </a:rPr>
            </a:b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1285860"/>
            <a:ext cx="7786741" cy="4625362"/>
          </a:xfrm>
        </p:spPr>
        <p:txBody>
          <a:bodyPr/>
          <a:lstStyle/>
          <a:p>
            <a:pPr lvl="0"/>
            <a:r>
              <a:rPr lang="ru-RU" sz="2000" b="1" dirty="0" smtClean="0">
                <a:solidFill>
                  <a:srgbClr val="184690"/>
                </a:solidFill>
                <a:latin typeface="Arial" pitchFamily="34" charset="0"/>
                <a:cs typeface="Arial" pitchFamily="34" charset="0"/>
              </a:rPr>
              <a:t>Сотрудничество школ и муниципалитетов с организациями ВО по разработке и реализации модели целевой подготовки кадров, создание условий для ротации </a:t>
            </a:r>
            <a:r>
              <a:rPr lang="ru-RU" sz="2000" b="1" dirty="0" err="1" smtClean="0">
                <a:solidFill>
                  <a:srgbClr val="184690"/>
                </a:solidFill>
                <a:latin typeface="Arial" pitchFamily="34" charset="0"/>
                <a:cs typeface="Arial" pitchFamily="34" charset="0"/>
              </a:rPr>
              <a:t>пед</a:t>
            </a:r>
            <a:r>
              <a:rPr lang="ru-RU" sz="2000" b="1" dirty="0" smtClean="0">
                <a:solidFill>
                  <a:srgbClr val="184690"/>
                </a:solidFill>
                <a:latin typeface="Arial" pitchFamily="34" charset="0"/>
                <a:cs typeface="Arial" pitchFamily="34" charset="0"/>
              </a:rPr>
              <a:t>. кадров (</a:t>
            </a:r>
            <a:r>
              <a:rPr lang="ru-RU" sz="1600" b="1" i="1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Перемещение персонала</a:t>
            </a:r>
            <a:r>
              <a:rPr lang="ru-RU" sz="1600" b="1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 – изменение места сотрудников в организационной структуре управления)</a:t>
            </a:r>
          </a:p>
          <a:p>
            <a:pPr lvl="0"/>
            <a:r>
              <a:rPr lang="ru-RU" sz="2000" b="1" dirty="0" smtClean="0">
                <a:solidFill>
                  <a:srgbClr val="184690"/>
                </a:solidFill>
                <a:latin typeface="Arial" pitchFamily="34" charset="0"/>
                <a:cs typeface="Arial" pitchFamily="34" charset="0"/>
              </a:rPr>
              <a:t>Выявление профессиональных дефицитов на основе анализа результатов оценочных процедур</a:t>
            </a:r>
          </a:p>
          <a:p>
            <a:pPr lvl="0"/>
            <a:r>
              <a:rPr lang="ru-RU" sz="2000" b="1" dirty="0" smtClean="0">
                <a:solidFill>
                  <a:srgbClr val="184690"/>
                </a:solidFill>
                <a:latin typeface="Arial" pitchFamily="34" charset="0"/>
                <a:cs typeface="Arial" pitchFamily="34" charset="0"/>
              </a:rPr>
              <a:t>Диагностика профессиональных компетенций учителей в соответствии с требованиями </a:t>
            </a:r>
            <a:r>
              <a:rPr lang="ru-RU" sz="2000" b="1" dirty="0" err="1" smtClean="0">
                <a:solidFill>
                  <a:srgbClr val="184690"/>
                </a:solidFill>
                <a:latin typeface="Arial" pitchFamily="34" charset="0"/>
                <a:cs typeface="Arial" pitchFamily="34" charset="0"/>
              </a:rPr>
              <a:t>профстандарта</a:t>
            </a:r>
            <a:r>
              <a:rPr lang="ru-RU" sz="2000" b="1" dirty="0" smtClean="0">
                <a:solidFill>
                  <a:srgbClr val="184690"/>
                </a:solidFill>
                <a:latin typeface="Arial" pitchFamily="34" charset="0"/>
                <a:cs typeface="Arial" pitchFamily="34" charset="0"/>
              </a:rPr>
              <a:t>, апробация демоверсий ЕФОМ</a:t>
            </a:r>
          </a:p>
          <a:p>
            <a:pPr lvl="0"/>
            <a:r>
              <a:rPr lang="ru-RU" sz="2000" b="1" dirty="0" smtClean="0">
                <a:solidFill>
                  <a:srgbClr val="184690"/>
                </a:solidFill>
                <a:latin typeface="Arial" pitchFamily="34" charset="0"/>
                <a:cs typeface="Arial" pitchFamily="34" charset="0"/>
              </a:rPr>
              <a:t>Персональное направление учителей на КПК на основе договора , формирование заявок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590312"/>
          </a:xfrm>
        </p:spPr>
        <p:txBody>
          <a:bodyPr/>
          <a:lstStyle/>
          <a:p>
            <a:pPr algn="ctr"/>
            <a:r>
              <a:rPr lang="ru-RU" sz="2000" b="1" dirty="0" smtClean="0">
                <a:solidFill>
                  <a:srgbClr val="184690"/>
                </a:solidFill>
                <a:latin typeface="Arial" pitchFamily="34" charset="0"/>
                <a:cs typeface="Arial" pitchFamily="34" charset="0"/>
              </a:rPr>
              <a:t>ЗАДАЧИ РУКОВОДИТЕЛЕЙ ОО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b="1" dirty="0" smtClean="0">
                <a:latin typeface="Arial" pitchFamily="34" charset="0"/>
                <a:cs typeface="Arial" pitchFamily="34" charset="0"/>
              </a:rPr>
            </a:b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1556792"/>
            <a:ext cx="7929617" cy="3777622"/>
          </a:xfrm>
        </p:spPr>
        <p:txBody>
          <a:bodyPr/>
          <a:lstStyle/>
          <a:p>
            <a:pPr lvl="0"/>
            <a:r>
              <a:rPr lang="ru-RU" sz="2400" b="1" dirty="0" smtClean="0">
                <a:solidFill>
                  <a:srgbClr val="184690"/>
                </a:solidFill>
                <a:latin typeface="Arial" pitchFamily="34" charset="0"/>
                <a:cs typeface="Arial" pitchFamily="34" charset="0"/>
              </a:rPr>
              <a:t>Организация методического сопровождения и контроля за реализацией индивидуальных программ профессионального развития педагога</a:t>
            </a:r>
          </a:p>
          <a:p>
            <a:pPr lvl="0"/>
            <a:r>
              <a:rPr lang="ru-RU" sz="2400" b="1" dirty="0" smtClean="0">
                <a:solidFill>
                  <a:srgbClr val="184690"/>
                </a:solidFill>
                <a:latin typeface="Arial" pitchFamily="34" charset="0"/>
                <a:cs typeface="Arial" pitchFamily="34" charset="0"/>
              </a:rPr>
              <a:t>Применение механизмов использования профессиональных стандартов в качестве инструмента кадровой политики и управления персоналом</a:t>
            </a:r>
          </a:p>
          <a:p>
            <a:pPr>
              <a:buNone/>
            </a:pPr>
            <a:endParaRPr lang="ru-RU" sz="2400" b="1" dirty="0" smtClean="0">
              <a:solidFill>
                <a:srgbClr val="184690"/>
              </a:solidFill>
              <a:latin typeface="Arial" pitchFamily="34" charset="0"/>
              <a:cs typeface="Arial" pitchFamily="34" charset="0"/>
            </a:endParaRPr>
          </a:p>
          <a:p>
            <a:endParaRPr lang="ru-RU" sz="24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Picture 9" descr="C:\Documents and Settings\fedorov.IMC\Рабочий стол\LOGO_GNMC_green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1547813" y="1196975"/>
            <a:ext cx="6119812" cy="3384550"/>
          </a:xfrm>
          <a:prstGeom prst="rect">
            <a:avLst/>
          </a:prstGeom>
          <a:solidFill>
            <a:schemeClr val="bg2"/>
          </a:solidFill>
          <a:ln w="9525">
            <a:solidFill>
              <a:schemeClr val="bg2"/>
            </a:solidFill>
            <a:miter lim="800000"/>
            <a:headEnd/>
            <a:tailEnd/>
          </a:ln>
        </p:spPr>
      </p:pic>
      <p:sp>
        <p:nvSpPr>
          <p:cNvPr id="58370" name="Заголовок 5"/>
          <p:cNvSpPr>
            <a:spLocks noGrp="1"/>
          </p:cNvSpPr>
          <p:nvPr>
            <p:ph type="title" idx="4294967295"/>
          </p:nvPr>
        </p:nvSpPr>
        <p:spPr>
          <a:xfrm>
            <a:off x="323850" y="3284538"/>
            <a:ext cx="8229600" cy="1223962"/>
          </a:xfrm>
        </p:spPr>
        <p:txBody>
          <a:bodyPr anchor="ctr"/>
          <a:lstStyle/>
          <a:p>
            <a:pPr algn="ctr"/>
            <a:r>
              <a:rPr lang="ru-RU" sz="5400" b="1" dirty="0" smtClean="0">
                <a:solidFill>
                  <a:srgbClr val="000099"/>
                </a:solidFill>
                <a:latin typeface="Monotype Corsiva" panose="03010101010201010101" pitchFamily="66" charset="0"/>
              </a:rPr>
              <a:t>Спасибо за внимание!</a:t>
            </a:r>
            <a:br>
              <a:rPr lang="ru-RU" sz="5400" b="1" dirty="0" smtClean="0">
                <a:solidFill>
                  <a:srgbClr val="000099"/>
                </a:solidFill>
                <a:latin typeface="Monotype Corsiva" panose="03010101010201010101" pitchFamily="66" charset="0"/>
              </a:rPr>
            </a:br>
            <a:r>
              <a:rPr lang="ru-RU" sz="5400" b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/>
            </a:r>
            <a:br>
              <a:rPr lang="ru-RU" sz="5400" b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</a:br>
            <a:r>
              <a:rPr lang="en-US" sz="2200" b="1" dirty="0" smtClean="0">
                <a:solidFill>
                  <a:srgbClr val="0000CC"/>
                </a:solidFill>
                <a:latin typeface="Verdana" pitchFamily="34" charset="0"/>
              </a:rPr>
              <a:t> </a:t>
            </a:r>
            <a:r>
              <a:rPr lang="ru-RU" sz="2200" b="1" dirty="0" smtClean="0">
                <a:solidFill>
                  <a:srgbClr val="0000CC"/>
                </a:solidFill>
                <a:latin typeface="Verdana" pitchFamily="34" charset="0"/>
              </a:rPr>
              <a:t> </a:t>
            </a:r>
            <a:r>
              <a:rPr lang="ru-RU" sz="2000" b="1" dirty="0" smtClean="0">
                <a:solidFill>
                  <a:srgbClr val="000099"/>
                </a:solidFill>
                <a:latin typeface="Verdana" pitchFamily="34" charset="0"/>
              </a:rPr>
              <a:t>Контакты:</a:t>
            </a:r>
            <a:r>
              <a:rPr lang="en-US" sz="2000" b="1" dirty="0" smtClean="0">
                <a:solidFill>
                  <a:srgbClr val="000099"/>
                </a:solidFill>
                <a:latin typeface="Verdana" pitchFamily="34" charset="0"/>
              </a:rPr>
              <a:t> aleksandraal@list.ru</a:t>
            </a:r>
            <a:r>
              <a:rPr lang="ru-RU" sz="2000" b="1" dirty="0" smtClean="0">
                <a:solidFill>
                  <a:srgbClr val="0000CC"/>
                </a:solidFill>
                <a:latin typeface="Verdana" pitchFamily="34" charset="0"/>
              </a:rPr>
              <a:t> </a:t>
            </a:r>
            <a:br>
              <a:rPr lang="ru-RU" sz="2000" b="1" dirty="0" smtClean="0">
                <a:solidFill>
                  <a:srgbClr val="0000CC"/>
                </a:solidFill>
                <a:latin typeface="Verdana" pitchFamily="34" charset="0"/>
              </a:rPr>
            </a:br>
            <a:r>
              <a:rPr lang="ru-RU" sz="2000" b="1" dirty="0" smtClean="0">
                <a:solidFill>
                  <a:srgbClr val="0000CC"/>
                </a:solidFill>
                <a:latin typeface="Verdana" pitchFamily="34" charset="0"/>
              </a:rPr>
              <a:t>т. 2-92-58-16</a:t>
            </a:r>
            <a:br>
              <a:rPr lang="ru-RU" sz="2000" b="1" dirty="0" smtClean="0">
                <a:solidFill>
                  <a:srgbClr val="0000CC"/>
                </a:solidFill>
                <a:latin typeface="Verdana" pitchFamily="34" charset="0"/>
              </a:rPr>
            </a:br>
            <a:endParaRPr lang="ru-RU" sz="4000" b="1" dirty="0" smtClean="0">
              <a:solidFill>
                <a:srgbClr val="000099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Прямоугольник 4"/>
          <p:cNvSpPr>
            <a:spLocks noChangeArrowheads="1"/>
          </p:cNvSpPr>
          <p:nvPr/>
        </p:nvSpPr>
        <p:spPr bwMode="auto">
          <a:xfrm>
            <a:off x="657250" y="908720"/>
            <a:ext cx="8343900" cy="5570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Verdana" pitchFamily="34" charset="0"/>
              </a:rPr>
              <a:t>       </a:t>
            </a:r>
            <a:r>
              <a:rPr lang="ru-RU" sz="2000" b="1" dirty="0">
                <a:solidFill>
                  <a:srgbClr val="000099"/>
                </a:solidFill>
                <a:latin typeface="Verdana" pitchFamily="34" charset="0"/>
              </a:rPr>
              <a:t>Оценка и развитие профессиональной        </a:t>
            </a:r>
          </a:p>
          <a:p>
            <a:r>
              <a:rPr lang="ru-RU" sz="2000" b="1" dirty="0">
                <a:solidFill>
                  <a:srgbClr val="000099"/>
                </a:solidFill>
                <a:latin typeface="Verdana" pitchFamily="34" charset="0"/>
              </a:rPr>
              <a:t> компетентности учителя на разных этапах его профессиональной карьеры является одним из важнейших направлений государственной политики в области образования.</a:t>
            </a:r>
          </a:p>
          <a:p>
            <a:r>
              <a:rPr lang="ru-RU" sz="2000" b="1" dirty="0">
                <a:solidFill>
                  <a:srgbClr val="000099"/>
                </a:solidFill>
                <a:latin typeface="Verdana" pitchFamily="34" charset="0"/>
              </a:rPr>
              <a:t>В соответствии с Перечнем поручений Президента Российской Федерации по итогам заседания Государственного совета по вопросам совершенствования системы общего образования необходимо «обеспечить формирование </a:t>
            </a:r>
            <a:r>
              <a:rPr lang="ru-RU" sz="2000" b="1" dirty="0">
                <a:solidFill>
                  <a:srgbClr val="C00000"/>
                </a:solidFill>
                <a:latin typeface="Verdana" pitchFamily="34" charset="0"/>
              </a:rPr>
              <a:t>национальной системы учительского роста, </a:t>
            </a:r>
            <a:r>
              <a:rPr lang="ru-RU" sz="2000" b="1" dirty="0">
                <a:solidFill>
                  <a:srgbClr val="000099"/>
                </a:solidFill>
                <a:latin typeface="Verdana" pitchFamily="34" charset="0"/>
              </a:rPr>
              <a:t>направленной, в частности, на установление для педагогических работников уровней владения профессиональными компетенциями, подтверждаемыми результатами аттестации» (Поручение Пр-15ГС, п.1г</a:t>
            </a:r>
            <a:r>
              <a:rPr lang="ru-RU" sz="2000" b="1" dirty="0" smtClean="0">
                <a:solidFill>
                  <a:srgbClr val="000099"/>
                </a:solidFill>
                <a:latin typeface="Verdana" pitchFamily="34" charset="0"/>
              </a:rPr>
              <a:t>).</a:t>
            </a:r>
          </a:p>
          <a:p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Новое название: </a:t>
            </a:r>
            <a:r>
              <a:rPr lang="ru-RU" sz="16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Национальная система профессионального роста педагогических работников </a:t>
            </a:r>
            <a:r>
              <a:rPr lang="ru-RU" sz="2000" b="1" dirty="0" smtClean="0">
                <a:solidFill>
                  <a:srgbClr val="000099"/>
                </a:solidFill>
                <a:latin typeface="Verdana" pitchFamily="34" charset="0"/>
              </a:rPr>
              <a:t> </a:t>
            </a:r>
            <a:endParaRPr lang="ru-RU" sz="2000" b="1" dirty="0">
              <a:solidFill>
                <a:srgbClr val="000099"/>
              </a:solidFill>
              <a:latin typeface="Verdana" pitchFamily="34" charset="0"/>
            </a:endParaRPr>
          </a:p>
        </p:txBody>
      </p:sp>
      <p:pic>
        <p:nvPicPr>
          <p:cNvPr id="20482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45388" y="41275"/>
            <a:ext cx="1439862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nsportal.ru/sites/default/files/2018/07/02/efo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14290"/>
            <a:ext cx="8143932" cy="61436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4"/>
          <p:cNvPicPr>
            <a:picLocks noGrp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539750" y="333375"/>
            <a:ext cx="8496300" cy="61198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>
          <a:xfrm>
            <a:off x="1547813" y="476250"/>
            <a:ext cx="7416800" cy="428625"/>
          </a:xfrm>
        </p:spPr>
        <p:txBody>
          <a:bodyPr/>
          <a:lstStyle/>
          <a:p>
            <a:pPr eaLnBrk="1" hangingPunct="1"/>
            <a:r>
              <a:rPr lang="ru-RU" sz="2400" b="1" smtClean="0">
                <a:solidFill>
                  <a:srgbClr val="000099"/>
                </a:solidFill>
                <a:latin typeface="Verdana" pitchFamily="34" charset="0"/>
              </a:rPr>
              <a:t>Профессиональные компетенции</a:t>
            </a:r>
          </a:p>
        </p:txBody>
      </p:sp>
      <p:sp>
        <p:nvSpPr>
          <p:cNvPr id="22530" name="Объект 2"/>
          <p:cNvSpPr>
            <a:spLocks noGrp="1"/>
          </p:cNvSpPr>
          <p:nvPr>
            <p:ph idx="1"/>
          </p:nvPr>
        </p:nvSpPr>
        <p:spPr>
          <a:xfrm>
            <a:off x="971550" y="1557338"/>
            <a:ext cx="7921625" cy="5111750"/>
          </a:xfrm>
        </p:spPr>
        <p:txBody>
          <a:bodyPr/>
          <a:lstStyle/>
          <a:p>
            <a:pPr marL="0" indent="0" eaLnBrk="1" hangingPunct="1">
              <a:buFont typeface="Wingdings 3" pitchFamily="18" charset="2"/>
              <a:buNone/>
            </a:pPr>
            <a:r>
              <a:rPr lang="ru-RU" sz="2000" b="1" smtClean="0">
                <a:solidFill>
                  <a:srgbClr val="C00000"/>
                </a:solidFill>
                <a:latin typeface="Arial" charset="0"/>
              </a:rPr>
              <a:t>1.</a:t>
            </a:r>
            <a:r>
              <a:rPr lang="ru-RU" sz="2000" b="1" smtClean="0">
                <a:solidFill>
                  <a:srgbClr val="C00000"/>
                </a:solidFill>
                <a:latin typeface="Verdana" pitchFamily="34" charset="0"/>
              </a:rPr>
              <a:t>Базовые компетенции:</a:t>
            </a:r>
          </a:p>
          <a:p>
            <a:pPr marL="0" indent="0" eaLnBrk="1" hangingPunct="1"/>
            <a:r>
              <a:rPr lang="ru-RU" sz="2000" b="1" smtClean="0">
                <a:solidFill>
                  <a:srgbClr val="000099"/>
                </a:solidFill>
                <a:latin typeface="Verdana" pitchFamily="34" charset="0"/>
              </a:rPr>
              <a:t>личностные качества;</a:t>
            </a:r>
          </a:p>
          <a:p>
            <a:pPr marL="0" indent="0" eaLnBrk="1" hangingPunct="1"/>
            <a:r>
              <a:rPr lang="ru-RU" sz="2000" b="1" smtClean="0">
                <a:solidFill>
                  <a:srgbClr val="000099"/>
                </a:solidFill>
                <a:latin typeface="Verdana" pitchFamily="34" charset="0"/>
              </a:rPr>
              <a:t>интерес к внутреннему миру обучающихся;</a:t>
            </a:r>
          </a:p>
          <a:p>
            <a:pPr marL="0" indent="0" eaLnBrk="1" hangingPunct="1"/>
            <a:r>
              <a:rPr lang="ru-RU" sz="2000" b="1" smtClean="0">
                <a:solidFill>
                  <a:srgbClr val="000099"/>
                </a:solidFill>
                <a:latin typeface="Verdana" pitchFamily="34" charset="0"/>
              </a:rPr>
              <a:t>открытость к принятию других позиций, точек зрения; </a:t>
            </a:r>
          </a:p>
          <a:p>
            <a:pPr marL="0" indent="0" eaLnBrk="1" hangingPunct="1"/>
            <a:r>
              <a:rPr lang="ru-RU" sz="2000" b="1" smtClean="0">
                <a:solidFill>
                  <a:srgbClr val="000099"/>
                </a:solidFill>
                <a:latin typeface="Verdana" pitchFamily="34" charset="0"/>
              </a:rPr>
              <a:t>общая культура;</a:t>
            </a:r>
          </a:p>
          <a:p>
            <a:pPr marL="0" indent="0" eaLnBrk="1" hangingPunct="1"/>
            <a:r>
              <a:rPr lang="ru-RU" sz="2000" b="1" smtClean="0">
                <a:solidFill>
                  <a:srgbClr val="000099"/>
                </a:solidFill>
                <a:latin typeface="Verdana" pitchFamily="34" charset="0"/>
              </a:rPr>
              <a:t>эмоциональная устойчивость;</a:t>
            </a:r>
          </a:p>
          <a:p>
            <a:pPr marL="0" indent="0" eaLnBrk="1" hangingPunct="1"/>
            <a:r>
              <a:rPr lang="ru-RU" sz="2000" b="1" smtClean="0">
                <a:solidFill>
                  <a:srgbClr val="000099"/>
                </a:solidFill>
                <a:latin typeface="Verdana" pitchFamily="34" charset="0"/>
              </a:rPr>
              <a:t>позитивная направленность на педагогическую деятельность. Уверенность в себе.</a:t>
            </a:r>
          </a:p>
          <a:p>
            <a:pPr marL="0" indent="0" eaLnBrk="1" hangingPunct="1"/>
            <a:endParaRPr lang="ru-RU" sz="2000" b="1" smtClean="0">
              <a:solidFill>
                <a:srgbClr val="000099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3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333375"/>
            <a:ext cx="8139112" cy="63357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2317</TotalTime>
  <Words>3047</Words>
  <Application>Microsoft Office PowerPoint</Application>
  <PresentationFormat>Экран (4:3)</PresentationFormat>
  <Paragraphs>307</Paragraphs>
  <Slides>48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60" baseType="lpstr">
      <vt:lpstr>맑은 고딕</vt:lpstr>
      <vt:lpstr>Arial</vt:lpstr>
      <vt:lpstr>Arial Black</vt:lpstr>
      <vt:lpstr>Calibri</vt:lpstr>
      <vt:lpstr>Century Gothic</vt:lpstr>
      <vt:lpstr>Georgia</vt:lpstr>
      <vt:lpstr>HY중고딕</vt:lpstr>
      <vt:lpstr>Monotype Corsiva</vt:lpstr>
      <vt:lpstr>Verdana</vt:lpstr>
      <vt:lpstr>Wingdings</vt:lpstr>
      <vt:lpstr>Wingdings 3</vt:lpstr>
      <vt:lpstr>Легкий дым</vt:lpstr>
      <vt:lpstr>Национальный  проект в сфере образования:  государственная поддержка направлений развития педагогических кадров  на современном этапе</vt:lpstr>
      <vt:lpstr>Презентация PowerPoint</vt:lpstr>
      <vt:lpstr>Национальный проект  </vt:lpstr>
      <vt:lpstr>Федеральная программа «Учитель будущего»</vt:lpstr>
      <vt:lpstr>Презентация PowerPoint</vt:lpstr>
      <vt:lpstr>Презентация PowerPoint</vt:lpstr>
      <vt:lpstr>Презентация PowerPoint</vt:lpstr>
      <vt:lpstr>Профессиональные компетенции</vt:lpstr>
      <vt:lpstr>Презентация PowerPoint</vt:lpstr>
      <vt:lpstr>2. Предметные компетенции</vt:lpstr>
      <vt:lpstr>2. Предметные компетенции</vt:lpstr>
      <vt:lpstr>Предметная подготовка математика    </vt:lpstr>
      <vt:lpstr>Предметная подготовка русский язык</vt:lpstr>
      <vt:lpstr>Презентация PowerPoint</vt:lpstr>
      <vt:lpstr>3. Метапредметные компетенции педагога-</vt:lpstr>
      <vt:lpstr>Кластер матапредметных компетенций педагогов </vt:lpstr>
      <vt:lpstr>В составе ИК учителя можно выделить четыре составляющие: </vt:lpstr>
      <vt:lpstr>Основные направления методической работы по формированию ИК учителя</vt:lpstr>
      <vt:lpstr>Кластер матапредметных компетенций педагога</vt:lpstr>
      <vt:lpstr>Методическая компетенция</vt:lpstr>
      <vt:lpstr>Методическая компетенция</vt:lpstr>
      <vt:lpstr>Методические формы повышения квалификации педагогов в ОО </vt:lpstr>
      <vt:lpstr>Кластер матапредметных компетенций педагога</vt:lpstr>
      <vt:lpstr>Кластер матапредметных компетенций педагога</vt:lpstr>
      <vt:lpstr>Коммуникативная компетенция </vt:lpstr>
      <vt:lpstr>Коммуникативная компетенция </vt:lpstr>
      <vt:lpstr>Коммуникативная компетенция </vt:lpstr>
      <vt:lpstr>Кластер матапредметных компетенций педагога</vt:lpstr>
      <vt:lpstr>Кластер матапредметных компетенций педагога</vt:lpstr>
      <vt:lpstr>Кластер матапредметных компетенций педагога</vt:lpstr>
      <vt:lpstr> </vt:lpstr>
      <vt:lpstr>Кластер матапредметных компетенций педагога </vt:lpstr>
      <vt:lpstr>Презентация PowerPoint</vt:lpstr>
      <vt:lpstr>4. Психолого-педагогические  компетенции </vt:lpstr>
      <vt:lpstr>4. Психолого-педагогические  компетенции </vt:lpstr>
      <vt:lpstr>4. Психолого-педагогические  компетенции </vt:lpstr>
      <vt:lpstr>Виды поведения</vt:lpstr>
      <vt:lpstr>Виды поведения</vt:lpstr>
      <vt:lpstr>Презентация PowerPoint</vt:lpstr>
      <vt:lpstr>Виды поведения</vt:lpstr>
      <vt:lpstr>Психолого-педагогическая компетентность</vt:lpstr>
      <vt:lpstr>Презентация PowerPoint</vt:lpstr>
      <vt:lpstr>Единые формы оценочных материалов (ЕФОМы) </vt:lpstr>
      <vt:lpstr>Презентация PowerPoint</vt:lpstr>
      <vt:lpstr>  Направления работы ММС и ОО  в рамках ФП</vt:lpstr>
      <vt:lpstr>ЗАДАЧИ РУКОВОДИТЕЛЕЙ  ММС и ОО </vt:lpstr>
      <vt:lpstr>ЗАДАЧИ РУКОВОДИТЕЛЕЙ ОО </vt:lpstr>
      <vt:lpstr>Спасибо за внимание!    Контакты: aleksandraal@list.ru  т. 2-92-58-16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Курсы по  ДПППК « Управление методической работой ОО муниципального района в условиях  ФГОС ОО»</dc:title>
  <dc:creator>Андрей</dc:creator>
  <cp:lastModifiedBy>Пользователь</cp:lastModifiedBy>
  <cp:revision>148</cp:revision>
  <dcterms:created xsi:type="dcterms:W3CDTF">2017-02-12T05:29:07Z</dcterms:created>
  <dcterms:modified xsi:type="dcterms:W3CDTF">2019-03-20T05:56:43Z</dcterms:modified>
</cp:coreProperties>
</file>